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5"/>
  </p:notesMasterIdLst>
  <p:sldIdLst>
    <p:sldId id="379" r:id="rId2"/>
    <p:sldId id="522" r:id="rId3"/>
    <p:sldId id="523" r:id="rId4"/>
    <p:sldId id="525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79" r:id="rId15"/>
    <p:sldId id="282" r:id="rId16"/>
    <p:sldId id="275" r:id="rId17"/>
    <p:sldId id="276" r:id="rId18"/>
    <p:sldId id="286" r:id="rId19"/>
    <p:sldId id="284" r:id="rId20"/>
    <p:sldId id="285" r:id="rId21"/>
    <p:sldId id="287" r:id="rId22"/>
    <p:sldId id="288" r:id="rId23"/>
    <p:sldId id="383" r:id="rId24"/>
    <p:sldId id="274" r:id="rId25"/>
    <p:sldId id="295" r:id="rId26"/>
    <p:sldId id="296" r:id="rId27"/>
    <p:sldId id="270" r:id="rId28"/>
    <p:sldId id="271" r:id="rId29"/>
    <p:sldId id="476" r:id="rId30"/>
    <p:sldId id="477" r:id="rId31"/>
    <p:sldId id="484" r:id="rId32"/>
    <p:sldId id="486" r:id="rId33"/>
    <p:sldId id="487" r:id="rId34"/>
    <p:sldId id="489" r:id="rId35"/>
    <p:sldId id="490" r:id="rId36"/>
    <p:sldId id="491" r:id="rId37"/>
    <p:sldId id="494" r:id="rId38"/>
    <p:sldId id="499" r:id="rId39"/>
    <p:sldId id="500" r:id="rId40"/>
    <p:sldId id="393" r:id="rId41"/>
    <p:sldId id="516" r:id="rId42"/>
    <p:sldId id="405" r:id="rId43"/>
    <p:sldId id="409" r:id="rId44"/>
    <p:sldId id="518" r:id="rId45"/>
    <p:sldId id="517" r:id="rId46"/>
    <p:sldId id="519" r:id="rId47"/>
    <p:sldId id="509" r:id="rId48"/>
    <p:sldId id="514" r:id="rId49"/>
    <p:sldId id="510" r:id="rId50"/>
    <p:sldId id="511" r:id="rId51"/>
    <p:sldId id="515" r:id="rId52"/>
    <p:sldId id="508" r:id="rId53"/>
    <p:sldId id="430" r:id="rId54"/>
    <p:sldId id="441" r:id="rId55"/>
    <p:sldId id="442" r:id="rId56"/>
    <p:sldId id="443" r:id="rId57"/>
    <p:sldId id="447" r:id="rId58"/>
    <p:sldId id="548" r:id="rId59"/>
    <p:sldId id="549" r:id="rId60"/>
    <p:sldId id="550" r:id="rId61"/>
    <p:sldId id="551" r:id="rId62"/>
    <p:sldId id="552" r:id="rId63"/>
    <p:sldId id="553" r:id="rId64"/>
    <p:sldId id="554" r:id="rId65"/>
    <p:sldId id="555" r:id="rId66"/>
    <p:sldId id="556" r:id="rId67"/>
    <p:sldId id="557" r:id="rId68"/>
    <p:sldId id="558" r:id="rId69"/>
    <p:sldId id="559" r:id="rId70"/>
    <p:sldId id="560" r:id="rId71"/>
    <p:sldId id="561" r:id="rId72"/>
    <p:sldId id="562" r:id="rId73"/>
    <p:sldId id="563" r:id="rId74"/>
    <p:sldId id="564" r:id="rId75"/>
    <p:sldId id="565" r:id="rId76"/>
    <p:sldId id="526" r:id="rId77"/>
    <p:sldId id="527" r:id="rId78"/>
    <p:sldId id="528" r:id="rId79"/>
    <p:sldId id="530" r:id="rId80"/>
    <p:sldId id="532" r:id="rId81"/>
    <p:sldId id="534" r:id="rId82"/>
    <p:sldId id="536" r:id="rId83"/>
    <p:sldId id="537" r:id="rId84"/>
    <p:sldId id="539" r:id="rId85"/>
    <p:sldId id="540" r:id="rId86"/>
    <p:sldId id="541" r:id="rId87"/>
    <p:sldId id="542" r:id="rId88"/>
    <p:sldId id="543" r:id="rId89"/>
    <p:sldId id="544" r:id="rId90"/>
    <p:sldId id="545" r:id="rId91"/>
    <p:sldId id="546" r:id="rId92"/>
    <p:sldId id="566" r:id="rId93"/>
    <p:sldId id="567" r:id="rId94"/>
    <p:sldId id="568" r:id="rId95"/>
    <p:sldId id="569" r:id="rId96"/>
    <p:sldId id="570" r:id="rId97"/>
    <p:sldId id="571" r:id="rId98"/>
    <p:sldId id="572" r:id="rId99"/>
    <p:sldId id="573" r:id="rId100"/>
    <p:sldId id="574" r:id="rId101"/>
    <p:sldId id="575" r:id="rId102"/>
    <p:sldId id="576" r:id="rId103"/>
    <p:sldId id="577" r:id="rId104"/>
    <p:sldId id="578" r:id="rId105"/>
    <p:sldId id="579" r:id="rId106"/>
    <p:sldId id="580" r:id="rId107"/>
    <p:sldId id="581" r:id="rId108"/>
    <p:sldId id="582" r:id="rId109"/>
    <p:sldId id="583" r:id="rId110"/>
    <p:sldId id="584" r:id="rId111"/>
    <p:sldId id="585" r:id="rId112"/>
    <p:sldId id="586" r:id="rId113"/>
    <p:sldId id="587" r:id="rId114"/>
    <p:sldId id="588" r:id="rId115"/>
    <p:sldId id="589" r:id="rId116"/>
    <p:sldId id="590" r:id="rId117"/>
    <p:sldId id="591" r:id="rId118"/>
    <p:sldId id="592" r:id="rId119"/>
    <p:sldId id="593" r:id="rId120"/>
    <p:sldId id="594" r:id="rId121"/>
    <p:sldId id="595" r:id="rId122"/>
    <p:sldId id="596" r:id="rId123"/>
    <p:sldId id="597" r:id="rId124"/>
    <p:sldId id="598" r:id="rId125"/>
    <p:sldId id="599" r:id="rId126"/>
    <p:sldId id="608" r:id="rId127"/>
    <p:sldId id="600" r:id="rId128"/>
    <p:sldId id="601" r:id="rId129"/>
    <p:sldId id="602" r:id="rId130"/>
    <p:sldId id="603" r:id="rId131"/>
    <p:sldId id="604" r:id="rId132"/>
    <p:sldId id="605" r:id="rId133"/>
    <p:sldId id="607" r:id="rId134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8778" autoAdjust="0"/>
  </p:normalViewPr>
  <p:slideViewPr>
    <p:cSldViewPr snapToGrid="0">
      <p:cViewPr>
        <p:scale>
          <a:sx n="80" d="100"/>
          <a:sy n="80" d="100"/>
        </p:scale>
        <p:origin x="-90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5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B9279A-541D-44BA-90BD-1508A7DAED4B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</dgm:pt>
    <dgm:pt modelId="{026E176C-CDFD-451C-A9CF-C7876B82C9A5}">
      <dgm:prSet phldrT="[Text]" custT="1"/>
      <dgm:spPr/>
      <dgm:t>
        <a:bodyPr/>
        <a:lstStyle/>
        <a:p>
          <a:pPr algn="thaiDist"/>
          <a:r>
            <a:rPr lang="th-TH" sz="2200" dirty="0" smtClean="0">
              <a:latin typeface="TH SarabunPSK" pitchFamily="34" charset="-34"/>
              <a:cs typeface="TH SarabunPSK" pitchFamily="34" charset="-34"/>
            </a:rPr>
            <a:t>เพื่อจัดทำยุทธศาสตร์ แนวทาง มาตรการ กลยุทธ์ และข้อเสนอแนะในเชิงลึกที่เหมาะสมต่อการพัฒนาอุตสาหกรรมไทยในพื้นที่ฝั่งตะวันตกของไทยตามแนวระเบียงเศรษฐกิจตะวันออก-ตะวันตก ที่สามารถเชื่อมโยงการผลิต การค้า และการลงทุนในพื้นที่ของประเทศไทยกับประเทศเพื่อนบ้าน</a:t>
          </a:r>
          <a:endParaRPr lang="th-TH" sz="2200" dirty="0">
            <a:latin typeface="TH SarabunPSK" pitchFamily="34" charset="-34"/>
            <a:cs typeface="TH SarabunPSK" pitchFamily="34" charset="-34"/>
          </a:endParaRPr>
        </a:p>
      </dgm:t>
    </dgm:pt>
    <dgm:pt modelId="{2BD86D15-DF29-4534-A91E-0734AC613179}" type="parTrans" cxnId="{96301ADF-1CE0-43A8-846D-12D0A77AECF9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AE5138DB-BC1E-4A2B-92C6-A7F0E27BC470}" type="sibTrans" cxnId="{96301ADF-1CE0-43A8-846D-12D0A77AECF9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39322471-CDFF-4560-81E6-F4C8BC0B5A32}">
      <dgm:prSet phldrT="[Text]" custT="1"/>
      <dgm:spPr/>
      <dgm:t>
        <a:bodyPr/>
        <a:lstStyle/>
        <a:p>
          <a:pPr algn="thaiDist"/>
          <a:r>
            <a:rPr lang="th-TH" sz="2200" dirty="0" smtClean="0">
              <a:latin typeface="TH SarabunPSK" pitchFamily="34" charset="-34"/>
              <a:cs typeface="TH SarabunPSK" pitchFamily="34" charset="-34"/>
            </a:rPr>
            <a:t>เพื่อกำหนดรูปแบบการพัฒนาเศรษฐกิจและอุตสาหกรรมในพื้นที่ฝั่งตะวันตกของไทยที่เชื่อมโยงการพัฒนาตามแนวระเบียงเศรษฐกิจตะวันออก-ตะวันตก ตลอดจนการกำหนดขอบเขตและกิจกรรมที่จำเป็นต่อการพัฒนาให้เหมาะสมและสอดคล้องกับพื้นที่</a:t>
          </a:r>
          <a:endParaRPr lang="th-TH" sz="2200" dirty="0">
            <a:latin typeface="TH SarabunPSK" pitchFamily="34" charset="-34"/>
            <a:cs typeface="TH SarabunPSK" pitchFamily="34" charset="-34"/>
          </a:endParaRPr>
        </a:p>
      </dgm:t>
    </dgm:pt>
    <dgm:pt modelId="{792B7364-C291-4E6D-B30B-227289F89876}" type="parTrans" cxnId="{01B9532B-1975-4B36-9B73-55F191E57D35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56412663-FF67-485B-A057-4448594E7C45}" type="sibTrans" cxnId="{01B9532B-1975-4B36-9B73-55F191E57D35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3C7428FA-7015-484E-A249-4BB6CD135DF4}">
      <dgm:prSet phldrT="[Text]" custT="1"/>
      <dgm:spPr/>
      <dgm:t>
        <a:bodyPr/>
        <a:lstStyle/>
        <a:p>
          <a:r>
            <a:rPr lang="th-TH" sz="2200" dirty="0" smtClean="0">
              <a:latin typeface="TH SarabunPSK" pitchFamily="34" charset="-34"/>
              <a:cs typeface="TH SarabunPSK" pitchFamily="34" charset="-34"/>
            </a:rPr>
            <a:t>เพื่อศึกษาความเป็นไปได้และความพร้อมในการย้ายฐานการผลิตหรือขยายการลงทุนของอุตสาหกรรมที่มีศักยภาพ และอุตสาหกรรมสนับสนุนที่เกี่ยวข้องไปยังประเทศเพื่อนบ้าน</a:t>
          </a:r>
          <a:endParaRPr lang="th-TH" sz="2200" dirty="0">
            <a:latin typeface="TH SarabunPSK" pitchFamily="34" charset="-34"/>
            <a:cs typeface="TH SarabunPSK" pitchFamily="34" charset="-34"/>
          </a:endParaRPr>
        </a:p>
      </dgm:t>
    </dgm:pt>
    <dgm:pt modelId="{13BC0A1F-CE73-4896-8002-FAF75FBF6347}" type="parTrans" cxnId="{4FBFDD6A-01DD-4C15-A476-00E505074F65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1B956DE4-B529-4FF2-B078-31F6C377E275}" type="sibTrans" cxnId="{4FBFDD6A-01DD-4C15-A476-00E505074F65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17E82B0B-B340-44F1-A644-34521E824FAA}" type="pres">
      <dgm:prSet presAssocID="{D5B9279A-541D-44BA-90BD-1508A7DAED4B}" presName="Name0" presStyleCnt="0">
        <dgm:presLayoutVars>
          <dgm:chMax val="7"/>
          <dgm:chPref val="7"/>
          <dgm:dir/>
        </dgm:presLayoutVars>
      </dgm:prSet>
      <dgm:spPr/>
    </dgm:pt>
    <dgm:pt modelId="{5DFFD780-437B-4198-AD2C-C85DB5F06CE6}" type="pres">
      <dgm:prSet presAssocID="{D5B9279A-541D-44BA-90BD-1508A7DAED4B}" presName="Name1" presStyleCnt="0"/>
      <dgm:spPr/>
    </dgm:pt>
    <dgm:pt modelId="{4FE83F36-3E1B-48BD-A026-28E7CCBD68C9}" type="pres">
      <dgm:prSet presAssocID="{D5B9279A-541D-44BA-90BD-1508A7DAED4B}" presName="cycle" presStyleCnt="0"/>
      <dgm:spPr/>
    </dgm:pt>
    <dgm:pt modelId="{106349DD-8533-4A49-A3E3-654F46D0BD07}" type="pres">
      <dgm:prSet presAssocID="{D5B9279A-541D-44BA-90BD-1508A7DAED4B}" presName="srcNode" presStyleLbl="node1" presStyleIdx="0" presStyleCnt="3"/>
      <dgm:spPr/>
    </dgm:pt>
    <dgm:pt modelId="{1B5E8D35-BA6F-4F74-87C2-799B5DF9F809}" type="pres">
      <dgm:prSet presAssocID="{D5B9279A-541D-44BA-90BD-1508A7DAED4B}" presName="conn" presStyleLbl="parChTrans1D2" presStyleIdx="0" presStyleCnt="1"/>
      <dgm:spPr/>
      <dgm:t>
        <a:bodyPr/>
        <a:lstStyle/>
        <a:p>
          <a:endParaRPr lang="th-TH"/>
        </a:p>
      </dgm:t>
    </dgm:pt>
    <dgm:pt modelId="{3764EAA3-5AB3-4219-8268-8E751E06557F}" type="pres">
      <dgm:prSet presAssocID="{D5B9279A-541D-44BA-90BD-1508A7DAED4B}" presName="extraNode" presStyleLbl="node1" presStyleIdx="0" presStyleCnt="3"/>
      <dgm:spPr/>
    </dgm:pt>
    <dgm:pt modelId="{00F1C0DE-A03F-4C89-BAE4-D680C5C551E3}" type="pres">
      <dgm:prSet presAssocID="{D5B9279A-541D-44BA-90BD-1508A7DAED4B}" presName="dstNode" presStyleLbl="node1" presStyleIdx="0" presStyleCnt="3"/>
      <dgm:spPr/>
    </dgm:pt>
    <dgm:pt modelId="{202B4979-98D1-47E8-8C88-B14CBC794552}" type="pres">
      <dgm:prSet presAssocID="{026E176C-CDFD-451C-A9CF-C7876B82C9A5}" presName="text_1" presStyleLbl="node1" presStyleIdx="0" presStyleCnt="3" custScaleY="12286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EE149B0-9B77-4151-B975-4C077EF02D46}" type="pres">
      <dgm:prSet presAssocID="{026E176C-CDFD-451C-A9CF-C7876B82C9A5}" presName="accent_1" presStyleCnt="0"/>
      <dgm:spPr/>
    </dgm:pt>
    <dgm:pt modelId="{DF9DC0B5-9312-4531-B163-1E6C43FA69A3}" type="pres">
      <dgm:prSet presAssocID="{026E176C-CDFD-451C-A9CF-C7876B82C9A5}" presName="accentRepeatNode" presStyleLbl="solidFgAcc1" presStyleIdx="0" presStyleCnt="3"/>
      <dgm:spPr/>
    </dgm:pt>
    <dgm:pt modelId="{6192A73C-CC29-44A1-AD43-7C806B9ABFE3}" type="pres">
      <dgm:prSet presAssocID="{39322471-CDFF-4560-81E6-F4C8BC0B5A32}" presName="text_2" presStyleLbl="node1" presStyleIdx="1" presStyleCnt="3" custScaleY="13199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0403858-B5CE-40EE-9773-CEA11F35F8F5}" type="pres">
      <dgm:prSet presAssocID="{39322471-CDFF-4560-81E6-F4C8BC0B5A32}" presName="accent_2" presStyleCnt="0"/>
      <dgm:spPr/>
    </dgm:pt>
    <dgm:pt modelId="{AFCB681F-C3FB-4904-AB81-450DE8F5A40F}" type="pres">
      <dgm:prSet presAssocID="{39322471-CDFF-4560-81E6-F4C8BC0B5A32}" presName="accentRepeatNode" presStyleLbl="solidFgAcc1" presStyleIdx="1" presStyleCnt="3"/>
      <dgm:spPr/>
    </dgm:pt>
    <dgm:pt modelId="{87678EC7-D4DE-45F4-8638-A884502FAA5E}" type="pres">
      <dgm:prSet presAssocID="{3C7428FA-7015-484E-A249-4BB6CD135DF4}" presName="text_3" presStyleLbl="node1" presStyleIdx="2" presStyleCnt="3" custScaleY="12476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A1CE523-1B75-4C7A-841B-6DA0BFBDC637}" type="pres">
      <dgm:prSet presAssocID="{3C7428FA-7015-484E-A249-4BB6CD135DF4}" presName="accent_3" presStyleCnt="0"/>
      <dgm:spPr/>
    </dgm:pt>
    <dgm:pt modelId="{C68F82CE-5A1C-482A-8000-F08F0180078F}" type="pres">
      <dgm:prSet presAssocID="{3C7428FA-7015-484E-A249-4BB6CD135DF4}" presName="accentRepeatNode" presStyleLbl="solidFgAcc1" presStyleIdx="2" presStyleCnt="3"/>
      <dgm:spPr/>
    </dgm:pt>
  </dgm:ptLst>
  <dgm:cxnLst>
    <dgm:cxn modelId="{6DAC5892-9A11-4B0A-8E80-2778E2EA207F}" type="presOf" srcId="{AE5138DB-BC1E-4A2B-92C6-A7F0E27BC470}" destId="{1B5E8D35-BA6F-4F74-87C2-799B5DF9F809}" srcOrd="0" destOrd="0" presId="urn:microsoft.com/office/officeart/2008/layout/VerticalCurvedList"/>
    <dgm:cxn modelId="{01B9532B-1975-4B36-9B73-55F191E57D35}" srcId="{D5B9279A-541D-44BA-90BD-1508A7DAED4B}" destId="{39322471-CDFF-4560-81E6-F4C8BC0B5A32}" srcOrd="1" destOrd="0" parTransId="{792B7364-C291-4E6D-B30B-227289F89876}" sibTransId="{56412663-FF67-485B-A057-4448594E7C45}"/>
    <dgm:cxn modelId="{4FBFDD6A-01DD-4C15-A476-00E505074F65}" srcId="{D5B9279A-541D-44BA-90BD-1508A7DAED4B}" destId="{3C7428FA-7015-484E-A249-4BB6CD135DF4}" srcOrd="2" destOrd="0" parTransId="{13BC0A1F-CE73-4896-8002-FAF75FBF6347}" sibTransId="{1B956DE4-B529-4FF2-B078-31F6C377E275}"/>
    <dgm:cxn modelId="{E32ED68D-670C-4F0B-8A90-B9B6593B9859}" type="presOf" srcId="{3C7428FA-7015-484E-A249-4BB6CD135DF4}" destId="{87678EC7-D4DE-45F4-8638-A884502FAA5E}" srcOrd="0" destOrd="0" presId="urn:microsoft.com/office/officeart/2008/layout/VerticalCurvedList"/>
    <dgm:cxn modelId="{47BA87C7-ACBB-410E-8B46-94A9A2CC49C3}" type="presOf" srcId="{026E176C-CDFD-451C-A9CF-C7876B82C9A5}" destId="{202B4979-98D1-47E8-8C88-B14CBC794552}" srcOrd="0" destOrd="0" presId="urn:microsoft.com/office/officeart/2008/layout/VerticalCurvedList"/>
    <dgm:cxn modelId="{96301ADF-1CE0-43A8-846D-12D0A77AECF9}" srcId="{D5B9279A-541D-44BA-90BD-1508A7DAED4B}" destId="{026E176C-CDFD-451C-A9CF-C7876B82C9A5}" srcOrd="0" destOrd="0" parTransId="{2BD86D15-DF29-4534-A91E-0734AC613179}" sibTransId="{AE5138DB-BC1E-4A2B-92C6-A7F0E27BC470}"/>
    <dgm:cxn modelId="{7129FE20-39D0-4DDE-9C5D-8F648D48E153}" type="presOf" srcId="{39322471-CDFF-4560-81E6-F4C8BC0B5A32}" destId="{6192A73C-CC29-44A1-AD43-7C806B9ABFE3}" srcOrd="0" destOrd="0" presId="urn:microsoft.com/office/officeart/2008/layout/VerticalCurvedList"/>
    <dgm:cxn modelId="{CC4949BF-F2F4-4BAC-A7BE-AA1D71E856DC}" type="presOf" srcId="{D5B9279A-541D-44BA-90BD-1508A7DAED4B}" destId="{17E82B0B-B340-44F1-A644-34521E824FAA}" srcOrd="0" destOrd="0" presId="urn:microsoft.com/office/officeart/2008/layout/VerticalCurvedList"/>
    <dgm:cxn modelId="{E4BA4841-0538-4A5D-A1E9-ACF83CC21BD1}" type="presParOf" srcId="{17E82B0B-B340-44F1-A644-34521E824FAA}" destId="{5DFFD780-437B-4198-AD2C-C85DB5F06CE6}" srcOrd="0" destOrd="0" presId="urn:microsoft.com/office/officeart/2008/layout/VerticalCurvedList"/>
    <dgm:cxn modelId="{DD492901-D293-4A03-9A73-EEDA8B8B4939}" type="presParOf" srcId="{5DFFD780-437B-4198-AD2C-C85DB5F06CE6}" destId="{4FE83F36-3E1B-48BD-A026-28E7CCBD68C9}" srcOrd="0" destOrd="0" presId="urn:microsoft.com/office/officeart/2008/layout/VerticalCurvedList"/>
    <dgm:cxn modelId="{08D50C75-BA1D-4431-85AA-DE371E029E97}" type="presParOf" srcId="{4FE83F36-3E1B-48BD-A026-28E7CCBD68C9}" destId="{106349DD-8533-4A49-A3E3-654F46D0BD07}" srcOrd="0" destOrd="0" presId="urn:microsoft.com/office/officeart/2008/layout/VerticalCurvedList"/>
    <dgm:cxn modelId="{D4B5B541-ACD5-422A-A624-DCE95FF1D1EA}" type="presParOf" srcId="{4FE83F36-3E1B-48BD-A026-28E7CCBD68C9}" destId="{1B5E8D35-BA6F-4F74-87C2-799B5DF9F809}" srcOrd="1" destOrd="0" presId="urn:microsoft.com/office/officeart/2008/layout/VerticalCurvedList"/>
    <dgm:cxn modelId="{C4E9586C-511D-4BA4-B9B7-F275AE7E1711}" type="presParOf" srcId="{4FE83F36-3E1B-48BD-A026-28E7CCBD68C9}" destId="{3764EAA3-5AB3-4219-8268-8E751E06557F}" srcOrd="2" destOrd="0" presId="urn:microsoft.com/office/officeart/2008/layout/VerticalCurvedList"/>
    <dgm:cxn modelId="{DC3FD27F-471D-49E3-AC39-FBAE5709A4C3}" type="presParOf" srcId="{4FE83F36-3E1B-48BD-A026-28E7CCBD68C9}" destId="{00F1C0DE-A03F-4C89-BAE4-D680C5C551E3}" srcOrd="3" destOrd="0" presId="urn:microsoft.com/office/officeart/2008/layout/VerticalCurvedList"/>
    <dgm:cxn modelId="{F61D6AA9-2038-45EA-B944-FD877F2AF9B5}" type="presParOf" srcId="{5DFFD780-437B-4198-AD2C-C85DB5F06CE6}" destId="{202B4979-98D1-47E8-8C88-B14CBC794552}" srcOrd="1" destOrd="0" presId="urn:microsoft.com/office/officeart/2008/layout/VerticalCurvedList"/>
    <dgm:cxn modelId="{55CD82E2-29BC-4F57-A160-BD9BCE68C887}" type="presParOf" srcId="{5DFFD780-437B-4198-AD2C-C85DB5F06CE6}" destId="{5EE149B0-9B77-4151-B975-4C077EF02D46}" srcOrd="2" destOrd="0" presId="urn:microsoft.com/office/officeart/2008/layout/VerticalCurvedList"/>
    <dgm:cxn modelId="{E53A6E40-E884-498B-ADAB-931BF8AFE7D4}" type="presParOf" srcId="{5EE149B0-9B77-4151-B975-4C077EF02D46}" destId="{DF9DC0B5-9312-4531-B163-1E6C43FA69A3}" srcOrd="0" destOrd="0" presId="urn:microsoft.com/office/officeart/2008/layout/VerticalCurvedList"/>
    <dgm:cxn modelId="{D195A502-3C6C-4DAB-AF52-10E9A1A35472}" type="presParOf" srcId="{5DFFD780-437B-4198-AD2C-C85DB5F06CE6}" destId="{6192A73C-CC29-44A1-AD43-7C806B9ABFE3}" srcOrd="3" destOrd="0" presId="urn:microsoft.com/office/officeart/2008/layout/VerticalCurvedList"/>
    <dgm:cxn modelId="{82000512-9E5F-4766-8755-AA25A3031410}" type="presParOf" srcId="{5DFFD780-437B-4198-AD2C-C85DB5F06CE6}" destId="{00403858-B5CE-40EE-9773-CEA11F35F8F5}" srcOrd="4" destOrd="0" presId="urn:microsoft.com/office/officeart/2008/layout/VerticalCurvedList"/>
    <dgm:cxn modelId="{47E542A8-3447-40D3-A780-3BF9AB4C63D8}" type="presParOf" srcId="{00403858-B5CE-40EE-9773-CEA11F35F8F5}" destId="{AFCB681F-C3FB-4904-AB81-450DE8F5A40F}" srcOrd="0" destOrd="0" presId="urn:microsoft.com/office/officeart/2008/layout/VerticalCurvedList"/>
    <dgm:cxn modelId="{B6AA1793-8525-4C13-A582-A61FE46E896F}" type="presParOf" srcId="{5DFFD780-437B-4198-AD2C-C85DB5F06CE6}" destId="{87678EC7-D4DE-45F4-8638-A884502FAA5E}" srcOrd="5" destOrd="0" presId="urn:microsoft.com/office/officeart/2008/layout/VerticalCurvedList"/>
    <dgm:cxn modelId="{03CBA7FC-8CCD-4621-95C0-30008617D8B4}" type="presParOf" srcId="{5DFFD780-437B-4198-AD2C-C85DB5F06CE6}" destId="{0A1CE523-1B75-4C7A-841B-6DA0BFBDC637}" srcOrd="6" destOrd="0" presId="urn:microsoft.com/office/officeart/2008/layout/VerticalCurvedList"/>
    <dgm:cxn modelId="{DECDC8D2-CBDF-4DD5-9E5A-D762FE05F2F1}" type="presParOf" srcId="{0A1CE523-1B75-4C7A-841B-6DA0BFBDC637}" destId="{C68F82CE-5A1C-482A-8000-F08F0180078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89DAD59-C7F4-462C-A523-8B9DF3B5BD20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C7DFA2E-8A36-440F-926C-C2C47EF9366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27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สิงหาคม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56C7610-70FB-4A8B-B1C6-208C2295FA58}" type="par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B97BDF9-CB0E-4B4F-8291-892FFBD5A498}" type="sib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076FD271-1001-4D53-B118-497A1BEAFF9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6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C3ADB02-29EE-4A73-9449-744CB8E1DC8D}" type="par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AA42D73-AB37-4FFF-8923-60F4D32EA98E}" type="sib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115DDE55-CB37-4741-883C-5B8C4B1DF29A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 ศาลากลางจังหวัดสุโขทัย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F322F83-B67C-4E54-BE60-495B26271432}" type="sib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AF59A3CF-624E-4B9B-8D10-5DA94CC1AC19}" type="par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E7CB3512-9969-497A-804B-653F6FF499F4}" type="pres">
      <dgm:prSet presAssocID="{A89DAD59-C7F4-462C-A523-8B9DF3B5BD2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D625C077-CB2A-4591-8757-C211ED856B6C}" type="pres">
      <dgm:prSet presAssocID="{A89DAD59-C7F4-462C-A523-8B9DF3B5BD20}" presName="Name1" presStyleCnt="0"/>
      <dgm:spPr/>
    </dgm:pt>
    <dgm:pt modelId="{EBE3FCB0-E8EE-4D8E-A1FC-625FA4F924AB}" type="pres">
      <dgm:prSet presAssocID="{A89DAD59-C7F4-462C-A523-8B9DF3B5BD20}" presName="cycle" presStyleCnt="0"/>
      <dgm:spPr/>
    </dgm:pt>
    <dgm:pt modelId="{75C8681E-F6E3-4BD1-90A9-3C2CFC02C53F}" type="pres">
      <dgm:prSet presAssocID="{A89DAD59-C7F4-462C-A523-8B9DF3B5BD20}" presName="srcNode" presStyleLbl="node1" presStyleIdx="0" presStyleCnt="3"/>
      <dgm:spPr/>
    </dgm:pt>
    <dgm:pt modelId="{6F05A48F-4F65-4BB1-B133-AC6FE7ED6C44}" type="pres">
      <dgm:prSet presAssocID="{A89DAD59-C7F4-462C-A523-8B9DF3B5BD20}" presName="conn" presStyleLbl="parChTrans1D2" presStyleIdx="0" presStyleCnt="1"/>
      <dgm:spPr/>
      <dgm:t>
        <a:bodyPr/>
        <a:lstStyle/>
        <a:p>
          <a:endParaRPr lang="th-TH"/>
        </a:p>
      </dgm:t>
    </dgm:pt>
    <dgm:pt modelId="{D5F18ABD-E9C2-4AC0-A811-D26E144CF3C1}" type="pres">
      <dgm:prSet presAssocID="{A89DAD59-C7F4-462C-A523-8B9DF3B5BD20}" presName="extraNode" presStyleLbl="node1" presStyleIdx="0" presStyleCnt="3"/>
      <dgm:spPr/>
    </dgm:pt>
    <dgm:pt modelId="{BEDACE93-7C00-4BBA-8D87-B4474B20D138}" type="pres">
      <dgm:prSet presAssocID="{A89DAD59-C7F4-462C-A523-8B9DF3B5BD20}" presName="dstNode" presStyleLbl="node1" presStyleIdx="0" presStyleCnt="3"/>
      <dgm:spPr/>
    </dgm:pt>
    <dgm:pt modelId="{47A8C1B1-D79E-42B5-AD16-256B2BED3B16}" type="pres">
      <dgm:prSet presAssocID="{9C7DFA2E-8A36-440F-926C-C2C47EF9366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1AC6323-F285-43B3-976E-032AAE5345B2}" type="pres">
      <dgm:prSet presAssocID="{9C7DFA2E-8A36-440F-926C-C2C47EF9366B}" presName="accent_1" presStyleCnt="0"/>
      <dgm:spPr/>
    </dgm:pt>
    <dgm:pt modelId="{179E2A0E-7987-4A91-A668-7728F190E499}" type="pres">
      <dgm:prSet presAssocID="{9C7DFA2E-8A36-440F-926C-C2C47EF9366B}" presName="accentRepeatNode" presStyleLbl="solidFgAcc1" presStyleIdx="0" presStyleCnt="3"/>
      <dgm:spPr/>
    </dgm:pt>
    <dgm:pt modelId="{EC31FCA4-1263-4776-86D1-7A81C7193E4A}" type="pres">
      <dgm:prSet presAssocID="{115DDE55-CB37-4741-883C-5B8C4B1DF29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2E1F9DD-90B7-4CA0-AABA-F743B8BCA3BA}" type="pres">
      <dgm:prSet presAssocID="{115DDE55-CB37-4741-883C-5B8C4B1DF29A}" presName="accent_2" presStyleCnt="0"/>
      <dgm:spPr/>
    </dgm:pt>
    <dgm:pt modelId="{D3EB224B-1000-4562-B7DF-7005899F69FD}" type="pres">
      <dgm:prSet presAssocID="{115DDE55-CB37-4741-883C-5B8C4B1DF29A}" presName="accentRepeatNode" presStyleLbl="solidFgAcc1" presStyleIdx="1" presStyleCnt="3"/>
      <dgm:spPr/>
    </dgm:pt>
    <dgm:pt modelId="{0E1E5A25-82D9-4705-B8A4-FC6E01817749}" type="pres">
      <dgm:prSet presAssocID="{076FD271-1001-4D53-B118-497A1BEAFF9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B0CF8C-270A-447E-8863-3B21FAFEDD0C}" type="pres">
      <dgm:prSet presAssocID="{076FD271-1001-4D53-B118-497A1BEAFF9B}" presName="accent_3" presStyleCnt="0"/>
      <dgm:spPr/>
    </dgm:pt>
    <dgm:pt modelId="{B2EE6333-E87C-4593-A98D-348456049CBF}" type="pres">
      <dgm:prSet presAssocID="{076FD271-1001-4D53-B118-497A1BEAFF9B}" presName="accentRepeatNode" presStyleLbl="solidFgAcc1" presStyleIdx="2" presStyleCnt="3"/>
      <dgm:spPr/>
    </dgm:pt>
  </dgm:ptLst>
  <dgm:cxnLst>
    <dgm:cxn modelId="{A3467843-456E-48C1-891C-24780DE3E9F4}" type="presOf" srcId="{115DDE55-CB37-4741-883C-5B8C4B1DF29A}" destId="{EC31FCA4-1263-4776-86D1-7A81C7193E4A}" srcOrd="0" destOrd="0" presId="urn:microsoft.com/office/officeart/2008/layout/VerticalCurvedList"/>
    <dgm:cxn modelId="{442FA7BE-FC65-4A57-BD5F-6623FDE04E05}" srcId="{A89DAD59-C7F4-462C-A523-8B9DF3B5BD20}" destId="{076FD271-1001-4D53-B118-497A1BEAFF9B}" srcOrd="2" destOrd="0" parTransId="{0C3ADB02-29EE-4A73-9449-744CB8E1DC8D}" sibTransId="{DAA42D73-AB37-4FFF-8923-60F4D32EA98E}"/>
    <dgm:cxn modelId="{278A855A-749A-478F-BE37-8D80EBCD6962}" srcId="{A89DAD59-C7F4-462C-A523-8B9DF3B5BD20}" destId="{9C7DFA2E-8A36-440F-926C-C2C47EF9366B}" srcOrd="0" destOrd="0" parTransId="{256C7610-70FB-4A8B-B1C6-208C2295FA58}" sibTransId="{DB97BDF9-CB0E-4B4F-8291-892FFBD5A498}"/>
    <dgm:cxn modelId="{84B184A2-E1C0-4647-84FC-3D7950F4030D}" srcId="{A89DAD59-C7F4-462C-A523-8B9DF3B5BD20}" destId="{115DDE55-CB37-4741-883C-5B8C4B1DF29A}" srcOrd="1" destOrd="0" parTransId="{AF59A3CF-624E-4B9B-8D10-5DA94CC1AC19}" sibTransId="{8F322F83-B67C-4E54-BE60-495B26271432}"/>
    <dgm:cxn modelId="{5BBE9CDA-D3E1-4CA1-9218-559B89B0E367}" type="presOf" srcId="{9C7DFA2E-8A36-440F-926C-C2C47EF9366B}" destId="{47A8C1B1-D79E-42B5-AD16-256B2BED3B16}" srcOrd="0" destOrd="0" presId="urn:microsoft.com/office/officeart/2008/layout/VerticalCurvedList"/>
    <dgm:cxn modelId="{E51F5A4B-3DB5-4391-917D-1B90D2492CAE}" type="presOf" srcId="{A89DAD59-C7F4-462C-A523-8B9DF3B5BD20}" destId="{E7CB3512-9969-497A-804B-653F6FF499F4}" srcOrd="0" destOrd="0" presId="urn:microsoft.com/office/officeart/2008/layout/VerticalCurvedList"/>
    <dgm:cxn modelId="{DAB98511-D3EE-4EDC-9C8B-4130936A75F7}" type="presOf" srcId="{DB97BDF9-CB0E-4B4F-8291-892FFBD5A498}" destId="{6F05A48F-4F65-4BB1-B133-AC6FE7ED6C44}" srcOrd="0" destOrd="0" presId="urn:microsoft.com/office/officeart/2008/layout/VerticalCurvedList"/>
    <dgm:cxn modelId="{63196EAF-F6C6-4E66-94AA-C763B520FC8C}" type="presOf" srcId="{076FD271-1001-4D53-B118-497A1BEAFF9B}" destId="{0E1E5A25-82D9-4705-B8A4-FC6E01817749}" srcOrd="0" destOrd="0" presId="urn:microsoft.com/office/officeart/2008/layout/VerticalCurvedList"/>
    <dgm:cxn modelId="{B86FFB59-9705-47B0-9636-FF34BAD411B1}" type="presParOf" srcId="{E7CB3512-9969-497A-804B-653F6FF499F4}" destId="{D625C077-CB2A-4591-8757-C211ED856B6C}" srcOrd="0" destOrd="0" presId="urn:microsoft.com/office/officeart/2008/layout/VerticalCurvedList"/>
    <dgm:cxn modelId="{464B2E29-5632-4861-ADC2-00924B32C6BD}" type="presParOf" srcId="{D625C077-CB2A-4591-8757-C211ED856B6C}" destId="{EBE3FCB0-E8EE-4D8E-A1FC-625FA4F924AB}" srcOrd="0" destOrd="0" presId="urn:microsoft.com/office/officeart/2008/layout/VerticalCurvedList"/>
    <dgm:cxn modelId="{C16AB0C7-920C-4FD7-8A17-C461AED42715}" type="presParOf" srcId="{EBE3FCB0-E8EE-4D8E-A1FC-625FA4F924AB}" destId="{75C8681E-F6E3-4BD1-90A9-3C2CFC02C53F}" srcOrd="0" destOrd="0" presId="urn:microsoft.com/office/officeart/2008/layout/VerticalCurvedList"/>
    <dgm:cxn modelId="{C8CD1285-B0EE-4CAE-A3D3-9E5CBE97A6F1}" type="presParOf" srcId="{EBE3FCB0-E8EE-4D8E-A1FC-625FA4F924AB}" destId="{6F05A48F-4F65-4BB1-B133-AC6FE7ED6C44}" srcOrd="1" destOrd="0" presId="urn:microsoft.com/office/officeart/2008/layout/VerticalCurvedList"/>
    <dgm:cxn modelId="{6AA41524-52BA-47EB-8AB7-9F8F56EECDED}" type="presParOf" srcId="{EBE3FCB0-E8EE-4D8E-A1FC-625FA4F924AB}" destId="{D5F18ABD-E9C2-4AC0-A811-D26E144CF3C1}" srcOrd="2" destOrd="0" presId="urn:microsoft.com/office/officeart/2008/layout/VerticalCurvedList"/>
    <dgm:cxn modelId="{C628ADC8-98E4-4425-8739-E360313C45D6}" type="presParOf" srcId="{EBE3FCB0-E8EE-4D8E-A1FC-625FA4F924AB}" destId="{BEDACE93-7C00-4BBA-8D87-B4474B20D138}" srcOrd="3" destOrd="0" presId="urn:microsoft.com/office/officeart/2008/layout/VerticalCurvedList"/>
    <dgm:cxn modelId="{8C9201AA-3366-42DA-B3A8-96E107891DBC}" type="presParOf" srcId="{D625C077-CB2A-4591-8757-C211ED856B6C}" destId="{47A8C1B1-D79E-42B5-AD16-256B2BED3B16}" srcOrd="1" destOrd="0" presId="urn:microsoft.com/office/officeart/2008/layout/VerticalCurvedList"/>
    <dgm:cxn modelId="{C5E1E333-2435-4039-942F-341884A6EE1C}" type="presParOf" srcId="{D625C077-CB2A-4591-8757-C211ED856B6C}" destId="{41AC6323-F285-43B3-976E-032AAE5345B2}" srcOrd="2" destOrd="0" presId="urn:microsoft.com/office/officeart/2008/layout/VerticalCurvedList"/>
    <dgm:cxn modelId="{F481600E-037E-472E-8D69-8673C62C5257}" type="presParOf" srcId="{41AC6323-F285-43B3-976E-032AAE5345B2}" destId="{179E2A0E-7987-4A91-A668-7728F190E499}" srcOrd="0" destOrd="0" presId="urn:microsoft.com/office/officeart/2008/layout/VerticalCurvedList"/>
    <dgm:cxn modelId="{6DA11C1A-4CF9-4DD3-A3E1-28DA30DDFD26}" type="presParOf" srcId="{D625C077-CB2A-4591-8757-C211ED856B6C}" destId="{EC31FCA4-1263-4776-86D1-7A81C7193E4A}" srcOrd="3" destOrd="0" presId="urn:microsoft.com/office/officeart/2008/layout/VerticalCurvedList"/>
    <dgm:cxn modelId="{2F6CB47C-4380-42F9-AA06-2753FB4CF459}" type="presParOf" srcId="{D625C077-CB2A-4591-8757-C211ED856B6C}" destId="{22E1F9DD-90B7-4CA0-AABA-F743B8BCA3BA}" srcOrd="4" destOrd="0" presId="urn:microsoft.com/office/officeart/2008/layout/VerticalCurvedList"/>
    <dgm:cxn modelId="{46A7CE85-8BFA-4719-AEE8-42D9C0D4AF72}" type="presParOf" srcId="{22E1F9DD-90B7-4CA0-AABA-F743B8BCA3BA}" destId="{D3EB224B-1000-4562-B7DF-7005899F69FD}" srcOrd="0" destOrd="0" presId="urn:microsoft.com/office/officeart/2008/layout/VerticalCurvedList"/>
    <dgm:cxn modelId="{4CE1FB55-AAB9-45AB-B425-A0BA885A2EE5}" type="presParOf" srcId="{D625C077-CB2A-4591-8757-C211ED856B6C}" destId="{0E1E5A25-82D9-4705-B8A4-FC6E01817749}" srcOrd="5" destOrd="0" presId="urn:microsoft.com/office/officeart/2008/layout/VerticalCurvedList"/>
    <dgm:cxn modelId="{0308BA99-3D0B-44E4-B309-0E8FE594089D}" type="presParOf" srcId="{D625C077-CB2A-4591-8757-C211ED856B6C}" destId="{0EB0CF8C-270A-447E-8863-3B21FAFEDD0C}" srcOrd="6" destOrd="0" presId="urn:microsoft.com/office/officeart/2008/layout/VerticalCurvedList"/>
    <dgm:cxn modelId="{9AC096C8-93CC-4F9E-BE8C-D3C3FB52FC6A}" type="presParOf" srcId="{0EB0CF8C-270A-447E-8863-3B21FAFEDD0C}" destId="{B2EE6333-E87C-4593-A98D-348456049CB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89DAD59-C7F4-462C-A523-8B9DF3B5BD20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C7DFA2E-8A36-440F-926C-C2C47EF9366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1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เมษายน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56C7610-70FB-4A8B-B1C6-208C2295FA58}" type="par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B97BDF9-CB0E-4B4F-8291-892FFBD5A498}" type="sib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076FD271-1001-4D53-B118-497A1BEAFF9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12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C3ADB02-29EE-4A73-9449-744CB8E1DC8D}" type="par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AA42D73-AB37-4FFF-8923-60F4D32EA98E}" type="sib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115DDE55-CB37-4741-883C-5B8C4B1DF29A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ห้องรับรอง ศาลากลางจังหวัดพิษณุโลก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F322F83-B67C-4E54-BE60-495B26271432}" type="sib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AF59A3CF-624E-4B9B-8D10-5DA94CC1AC19}" type="par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E7CB3512-9969-497A-804B-653F6FF499F4}" type="pres">
      <dgm:prSet presAssocID="{A89DAD59-C7F4-462C-A523-8B9DF3B5BD2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D625C077-CB2A-4591-8757-C211ED856B6C}" type="pres">
      <dgm:prSet presAssocID="{A89DAD59-C7F4-462C-A523-8B9DF3B5BD20}" presName="Name1" presStyleCnt="0"/>
      <dgm:spPr/>
    </dgm:pt>
    <dgm:pt modelId="{EBE3FCB0-E8EE-4D8E-A1FC-625FA4F924AB}" type="pres">
      <dgm:prSet presAssocID="{A89DAD59-C7F4-462C-A523-8B9DF3B5BD20}" presName="cycle" presStyleCnt="0"/>
      <dgm:spPr/>
    </dgm:pt>
    <dgm:pt modelId="{75C8681E-F6E3-4BD1-90A9-3C2CFC02C53F}" type="pres">
      <dgm:prSet presAssocID="{A89DAD59-C7F4-462C-A523-8B9DF3B5BD20}" presName="srcNode" presStyleLbl="node1" presStyleIdx="0" presStyleCnt="3"/>
      <dgm:spPr/>
    </dgm:pt>
    <dgm:pt modelId="{6F05A48F-4F65-4BB1-B133-AC6FE7ED6C44}" type="pres">
      <dgm:prSet presAssocID="{A89DAD59-C7F4-462C-A523-8B9DF3B5BD20}" presName="conn" presStyleLbl="parChTrans1D2" presStyleIdx="0" presStyleCnt="1"/>
      <dgm:spPr/>
      <dgm:t>
        <a:bodyPr/>
        <a:lstStyle/>
        <a:p>
          <a:endParaRPr lang="th-TH"/>
        </a:p>
      </dgm:t>
    </dgm:pt>
    <dgm:pt modelId="{D5F18ABD-E9C2-4AC0-A811-D26E144CF3C1}" type="pres">
      <dgm:prSet presAssocID="{A89DAD59-C7F4-462C-A523-8B9DF3B5BD20}" presName="extraNode" presStyleLbl="node1" presStyleIdx="0" presStyleCnt="3"/>
      <dgm:spPr/>
    </dgm:pt>
    <dgm:pt modelId="{BEDACE93-7C00-4BBA-8D87-B4474B20D138}" type="pres">
      <dgm:prSet presAssocID="{A89DAD59-C7F4-462C-A523-8B9DF3B5BD20}" presName="dstNode" presStyleLbl="node1" presStyleIdx="0" presStyleCnt="3"/>
      <dgm:spPr/>
    </dgm:pt>
    <dgm:pt modelId="{47A8C1B1-D79E-42B5-AD16-256B2BED3B16}" type="pres">
      <dgm:prSet presAssocID="{9C7DFA2E-8A36-440F-926C-C2C47EF9366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1AC6323-F285-43B3-976E-032AAE5345B2}" type="pres">
      <dgm:prSet presAssocID="{9C7DFA2E-8A36-440F-926C-C2C47EF9366B}" presName="accent_1" presStyleCnt="0"/>
      <dgm:spPr/>
    </dgm:pt>
    <dgm:pt modelId="{179E2A0E-7987-4A91-A668-7728F190E499}" type="pres">
      <dgm:prSet presAssocID="{9C7DFA2E-8A36-440F-926C-C2C47EF9366B}" presName="accentRepeatNode" presStyleLbl="solidFgAcc1" presStyleIdx="0" presStyleCnt="3"/>
      <dgm:spPr/>
    </dgm:pt>
    <dgm:pt modelId="{EC31FCA4-1263-4776-86D1-7A81C7193E4A}" type="pres">
      <dgm:prSet presAssocID="{115DDE55-CB37-4741-883C-5B8C4B1DF29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2E1F9DD-90B7-4CA0-AABA-F743B8BCA3BA}" type="pres">
      <dgm:prSet presAssocID="{115DDE55-CB37-4741-883C-5B8C4B1DF29A}" presName="accent_2" presStyleCnt="0"/>
      <dgm:spPr/>
    </dgm:pt>
    <dgm:pt modelId="{D3EB224B-1000-4562-B7DF-7005899F69FD}" type="pres">
      <dgm:prSet presAssocID="{115DDE55-CB37-4741-883C-5B8C4B1DF29A}" presName="accentRepeatNode" presStyleLbl="solidFgAcc1" presStyleIdx="1" presStyleCnt="3"/>
      <dgm:spPr/>
    </dgm:pt>
    <dgm:pt modelId="{0E1E5A25-82D9-4705-B8A4-FC6E01817749}" type="pres">
      <dgm:prSet presAssocID="{076FD271-1001-4D53-B118-497A1BEAFF9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B0CF8C-270A-447E-8863-3B21FAFEDD0C}" type="pres">
      <dgm:prSet presAssocID="{076FD271-1001-4D53-B118-497A1BEAFF9B}" presName="accent_3" presStyleCnt="0"/>
      <dgm:spPr/>
    </dgm:pt>
    <dgm:pt modelId="{B2EE6333-E87C-4593-A98D-348456049CBF}" type="pres">
      <dgm:prSet presAssocID="{076FD271-1001-4D53-B118-497A1BEAFF9B}" presName="accentRepeatNode" presStyleLbl="solidFgAcc1" presStyleIdx="2" presStyleCnt="3"/>
      <dgm:spPr/>
    </dgm:pt>
  </dgm:ptLst>
  <dgm:cxnLst>
    <dgm:cxn modelId="{B618079F-7635-4CCD-92D6-0F8ECB854115}" type="presOf" srcId="{A89DAD59-C7F4-462C-A523-8B9DF3B5BD20}" destId="{E7CB3512-9969-497A-804B-653F6FF499F4}" srcOrd="0" destOrd="0" presId="urn:microsoft.com/office/officeart/2008/layout/VerticalCurvedList"/>
    <dgm:cxn modelId="{84B184A2-E1C0-4647-84FC-3D7950F4030D}" srcId="{A89DAD59-C7F4-462C-A523-8B9DF3B5BD20}" destId="{115DDE55-CB37-4741-883C-5B8C4B1DF29A}" srcOrd="1" destOrd="0" parTransId="{AF59A3CF-624E-4B9B-8D10-5DA94CC1AC19}" sibTransId="{8F322F83-B67C-4E54-BE60-495B26271432}"/>
    <dgm:cxn modelId="{278A855A-749A-478F-BE37-8D80EBCD6962}" srcId="{A89DAD59-C7F4-462C-A523-8B9DF3B5BD20}" destId="{9C7DFA2E-8A36-440F-926C-C2C47EF9366B}" srcOrd="0" destOrd="0" parTransId="{256C7610-70FB-4A8B-B1C6-208C2295FA58}" sibTransId="{DB97BDF9-CB0E-4B4F-8291-892FFBD5A498}"/>
    <dgm:cxn modelId="{B6A9F0B7-BFE7-45BA-A09F-9F1BD703766D}" type="presOf" srcId="{DB97BDF9-CB0E-4B4F-8291-892FFBD5A498}" destId="{6F05A48F-4F65-4BB1-B133-AC6FE7ED6C44}" srcOrd="0" destOrd="0" presId="urn:microsoft.com/office/officeart/2008/layout/VerticalCurvedList"/>
    <dgm:cxn modelId="{A7E2ECB3-0448-41D2-8BC3-965B61649637}" type="presOf" srcId="{9C7DFA2E-8A36-440F-926C-C2C47EF9366B}" destId="{47A8C1B1-D79E-42B5-AD16-256B2BED3B16}" srcOrd="0" destOrd="0" presId="urn:microsoft.com/office/officeart/2008/layout/VerticalCurvedList"/>
    <dgm:cxn modelId="{D9C33BEE-15DA-4C08-994A-97A72495C33D}" type="presOf" srcId="{115DDE55-CB37-4741-883C-5B8C4B1DF29A}" destId="{EC31FCA4-1263-4776-86D1-7A81C7193E4A}" srcOrd="0" destOrd="0" presId="urn:microsoft.com/office/officeart/2008/layout/VerticalCurvedList"/>
    <dgm:cxn modelId="{120E44EC-FA74-44BD-96EF-061C042C7660}" type="presOf" srcId="{076FD271-1001-4D53-B118-497A1BEAFF9B}" destId="{0E1E5A25-82D9-4705-B8A4-FC6E01817749}" srcOrd="0" destOrd="0" presId="urn:microsoft.com/office/officeart/2008/layout/VerticalCurvedList"/>
    <dgm:cxn modelId="{442FA7BE-FC65-4A57-BD5F-6623FDE04E05}" srcId="{A89DAD59-C7F4-462C-A523-8B9DF3B5BD20}" destId="{076FD271-1001-4D53-B118-497A1BEAFF9B}" srcOrd="2" destOrd="0" parTransId="{0C3ADB02-29EE-4A73-9449-744CB8E1DC8D}" sibTransId="{DAA42D73-AB37-4FFF-8923-60F4D32EA98E}"/>
    <dgm:cxn modelId="{42EFC3CA-370E-4289-93B8-7C30A0AA6F3F}" type="presParOf" srcId="{E7CB3512-9969-497A-804B-653F6FF499F4}" destId="{D625C077-CB2A-4591-8757-C211ED856B6C}" srcOrd="0" destOrd="0" presId="urn:microsoft.com/office/officeart/2008/layout/VerticalCurvedList"/>
    <dgm:cxn modelId="{7E8382FD-FA8F-4705-9023-9FBC2580E1E3}" type="presParOf" srcId="{D625C077-CB2A-4591-8757-C211ED856B6C}" destId="{EBE3FCB0-E8EE-4D8E-A1FC-625FA4F924AB}" srcOrd="0" destOrd="0" presId="urn:microsoft.com/office/officeart/2008/layout/VerticalCurvedList"/>
    <dgm:cxn modelId="{35BDDB0A-8A20-4C13-AC2F-C4DD1D0E34FE}" type="presParOf" srcId="{EBE3FCB0-E8EE-4D8E-A1FC-625FA4F924AB}" destId="{75C8681E-F6E3-4BD1-90A9-3C2CFC02C53F}" srcOrd="0" destOrd="0" presId="urn:microsoft.com/office/officeart/2008/layout/VerticalCurvedList"/>
    <dgm:cxn modelId="{B3E59411-65D1-4AA9-84B6-FE78EE550D10}" type="presParOf" srcId="{EBE3FCB0-E8EE-4D8E-A1FC-625FA4F924AB}" destId="{6F05A48F-4F65-4BB1-B133-AC6FE7ED6C44}" srcOrd="1" destOrd="0" presId="urn:microsoft.com/office/officeart/2008/layout/VerticalCurvedList"/>
    <dgm:cxn modelId="{DD0C92B2-D450-4C81-A27B-0BF03EC03050}" type="presParOf" srcId="{EBE3FCB0-E8EE-4D8E-A1FC-625FA4F924AB}" destId="{D5F18ABD-E9C2-4AC0-A811-D26E144CF3C1}" srcOrd="2" destOrd="0" presId="urn:microsoft.com/office/officeart/2008/layout/VerticalCurvedList"/>
    <dgm:cxn modelId="{88647BE9-CB21-4DDA-8C4F-EBC82B816FB3}" type="presParOf" srcId="{EBE3FCB0-E8EE-4D8E-A1FC-625FA4F924AB}" destId="{BEDACE93-7C00-4BBA-8D87-B4474B20D138}" srcOrd="3" destOrd="0" presId="urn:microsoft.com/office/officeart/2008/layout/VerticalCurvedList"/>
    <dgm:cxn modelId="{3E7449F4-5E49-4140-92F2-CA2E1039B48F}" type="presParOf" srcId="{D625C077-CB2A-4591-8757-C211ED856B6C}" destId="{47A8C1B1-D79E-42B5-AD16-256B2BED3B16}" srcOrd="1" destOrd="0" presId="urn:microsoft.com/office/officeart/2008/layout/VerticalCurvedList"/>
    <dgm:cxn modelId="{4971C6D2-71B0-4D9D-856B-8B143FA21984}" type="presParOf" srcId="{D625C077-CB2A-4591-8757-C211ED856B6C}" destId="{41AC6323-F285-43B3-976E-032AAE5345B2}" srcOrd="2" destOrd="0" presId="urn:microsoft.com/office/officeart/2008/layout/VerticalCurvedList"/>
    <dgm:cxn modelId="{2DBB339B-0189-4220-A0B4-B79C3DC2F0AC}" type="presParOf" srcId="{41AC6323-F285-43B3-976E-032AAE5345B2}" destId="{179E2A0E-7987-4A91-A668-7728F190E499}" srcOrd="0" destOrd="0" presId="urn:microsoft.com/office/officeart/2008/layout/VerticalCurvedList"/>
    <dgm:cxn modelId="{A749A79F-FC5B-47DD-BB9A-2DC0AA010F8E}" type="presParOf" srcId="{D625C077-CB2A-4591-8757-C211ED856B6C}" destId="{EC31FCA4-1263-4776-86D1-7A81C7193E4A}" srcOrd="3" destOrd="0" presId="urn:microsoft.com/office/officeart/2008/layout/VerticalCurvedList"/>
    <dgm:cxn modelId="{3D4478DA-E416-4C13-AF9D-1649A38FC56C}" type="presParOf" srcId="{D625C077-CB2A-4591-8757-C211ED856B6C}" destId="{22E1F9DD-90B7-4CA0-AABA-F743B8BCA3BA}" srcOrd="4" destOrd="0" presId="urn:microsoft.com/office/officeart/2008/layout/VerticalCurvedList"/>
    <dgm:cxn modelId="{40FE2BC8-CBC9-47BB-AFDE-9DDAD321ACFB}" type="presParOf" srcId="{22E1F9DD-90B7-4CA0-AABA-F743B8BCA3BA}" destId="{D3EB224B-1000-4562-B7DF-7005899F69FD}" srcOrd="0" destOrd="0" presId="urn:microsoft.com/office/officeart/2008/layout/VerticalCurvedList"/>
    <dgm:cxn modelId="{E8B66E87-34A6-4D24-A99C-0F84DD3AF4EA}" type="presParOf" srcId="{D625C077-CB2A-4591-8757-C211ED856B6C}" destId="{0E1E5A25-82D9-4705-B8A4-FC6E01817749}" srcOrd="5" destOrd="0" presId="urn:microsoft.com/office/officeart/2008/layout/VerticalCurvedList"/>
    <dgm:cxn modelId="{53954D62-5824-4CA7-9023-AF230BB098D4}" type="presParOf" srcId="{D625C077-CB2A-4591-8757-C211ED856B6C}" destId="{0EB0CF8C-270A-447E-8863-3B21FAFEDD0C}" srcOrd="6" destOrd="0" presId="urn:microsoft.com/office/officeart/2008/layout/VerticalCurvedList"/>
    <dgm:cxn modelId="{4F59D71F-9F6E-4F54-A10B-7CED98F0B4E0}" type="presParOf" srcId="{0EB0CF8C-270A-447E-8863-3B21FAFEDD0C}" destId="{B2EE6333-E87C-4593-A98D-348456049CB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89DAD59-C7F4-462C-A523-8B9DF3B5BD20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C7DFA2E-8A36-440F-926C-C2C47EF9366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1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เมษายน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56C7610-70FB-4A8B-B1C6-208C2295FA58}" type="par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B97BDF9-CB0E-4B4F-8291-892FFBD5A498}" type="sib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076FD271-1001-4D53-B118-497A1BEAFF9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7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C3ADB02-29EE-4A73-9449-744CB8E1DC8D}" type="par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AA42D73-AB37-4FFF-8923-60F4D32EA98E}" type="sib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115DDE55-CB37-4741-883C-5B8C4B1DF29A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 สภาหอการค้าจังหวัดพิษณุโลก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F322F83-B67C-4E54-BE60-495B26271432}" type="sib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AF59A3CF-624E-4B9B-8D10-5DA94CC1AC19}" type="par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E7CB3512-9969-497A-804B-653F6FF499F4}" type="pres">
      <dgm:prSet presAssocID="{A89DAD59-C7F4-462C-A523-8B9DF3B5BD2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D625C077-CB2A-4591-8757-C211ED856B6C}" type="pres">
      <dgm:prSet presAssocID="{A89DAD59-C7F4-462C-A523-8B9DF3B5BD20}" presName="Name1" presStyleCnt="0"/>
      <dgm:spPr/>
    </dgm:pt>
    <dgm:pt modelId="{EBE3FCB0-E8EE-4D8E-A1FC-625FA4F924AB}" type="pres">
      <dgm:prSet presAssocID="{A89DAD59-C7F4-462C-A523-8B9DF3B5BD20}" presName="cycle" presStyleCnt="0"/>
      <dgm:spPr/>
    </dgm:pt>
    <dgm:pt modelId="{75C8681E-F6E3-4BD1-90A9-3C2CFC02C53F}" type="pres">
      <dgm:prSet presAssocID="{A89DAD59-C7F4-462C-A523-8B9DF3B5BD20}" presName="srcNode" presStyleLbl="node1" presStyleIdx="0" presStyleCnt="3"/>
      <dgm:spPr/>
    </dgm:pt>
    <dgm:pt modelId="{6F05A48F-4F65-4BB1-B133-AC6FE7ED6C44}" type="pres">
      <dgm:prSet presAssocID="{A89DAD59-C7F4-462C-A523-8B9DF3B5BD20}" presName="conn" presStyleLbl="parChTrans1D2" presStyleIdx="0" presStyleCnt="1"/>
      <dgm:spPr/>
      <dgm:t>
        <a:bodyPr/>
        <a:lstStyle/>
        <a:p>
          <a:endParaRPr lang="th-TH"/>
        </a:p>
      </dgm:t>
    </dgm:pt>
    <dgm:pt modelId="{D5F18ABD-E9C2-4AC0-A811-D26E144CF3C1}" type="pres">
      <dgm:prSet presAssocID="{A89DAD59-C7F4-462C-A523-8B9DF3B5BD20}" presName="extraNode" presStyleLbl="node1" presStyleIdx="0" presStyleCnt="3"/>
      <dgm:spPr/>
    </dgm:pt>
    <dgm:pt modelId="{BEDACE93-7C00-4BBA-8D87-B4474B20D138}" type="pres">
      <dgm:prSet presAssocID="{A89DAD59-C7F4-462C-A523-8B9DF3B5BD20}" presName="dstNode" presStyleLbl="node1" presStyleIdx="0" presStyleCnt="3"/>
      <dgm:spPr/>
    </dgm:pt>
    <dgm:pt modelId="{47A8C1B1-D79E-42B5-AD16-256B2BED3B16}" type="pres">
      <dgm:prSet presAssocID="{9C7DFA2E-8A36-440F-926C-C2C47EF9366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1AC6323-F285-43B3-976E-032AAE5345B2}" type="pres">
      <dgm:prSet presAssocID="{9C7DFA2E-8A36-440F-926C-C2C47EF9366B}" presName="accent_1" presStyleCnt="0"/>
      <dgm:spPr/>
    </dgm:pt>
    <dgm:pt modelId="{179E2A0E-7987-4A91-A668-7728F190E499}" type="pres">
      <dgm:prSet presAssocID="{9C7DFA2E-8A36-440F-926C-C2C47EF9366B}" presName="accentRepeatNode" presStyleLbl="solidFgAcc1" presStyleIdx="0" presStyleCnt="3"/>
      <dgm:spPr/>
    </dgm:pt>
    <dgm:pt modelId="{EC31FCA4-1263-4776-86D1-7A81C7193E4A}" type="pres">
      <dgm:prSet presAssocID="{115DDE55-CB37-4741-883C-5B8C4B1DF29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2E1F9DD-90B7-4CA0-AABA-F743B8BCA3BA}" type="pres">
      <dgm:prSet presAssocID="{115DDE55-CB37-4741-883C-5B8C4B1DF29A}" presName="accent_2" presStyleCnt="0"/>
      <dgm:spPr/>
    </dgm:pt>
    <dgm:pt modelId="{D3EB224B-1000-4562-B7DF-7005899F69FD}" type="pres">
      <dgm:prSet presAssocID="{115DDE55-CB37-4741-883C-5B8C4B1DF29A}" presName="accentRepeatNode" presStyleLbl="solidFgAcc1" presStyleIdx="1" presStyleCnt="3"/>
      <dgm:spPr/>
    </dgm:pt>
    <dgm:pt modelId="{0E1E5A25-82D9-4705-B8A4-FC6E01817749}" type="pres">
      <dgm:prSet presAssocID="{076FD271-1001-4D53-B118-497A1BEAFF9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B0CF8C-270A-447E-8863-3B21FAFEDD0C}" type="pres">
      <dgm:prSet presAssocID="{076FD271-1001-4D53-B118-497A1BEAFF9B}" presName="accent_3" presStyleCnt="0"/>
      <dgm:spPr/>
    </dgm:pt>
    <dgm:pt modelId="{B2EE6333-E87C-4593-A98D-348456049CBF}" type="pres">
      <dgm:prSet presAssocID="{076FD271-1001-4D53-B118-497A1BEAFF9B}" presName="accentRepeatNode" presStyleLbl="solidFgAcc1" presStyleIdx="2" presStyleCnt="3"/>
      <dgm:spPr/>
    </dgm:pt>
  </dgm:ptLst>
  <dgm:cxnLst>
    <dgm:cxn modelId="{71206275-AE5B-432E-A108-61A308813EBC}" type="presOf" srcId="{A89DAD59-C7F4-462C-A523-8B9DF3B5BD20}" destId="{E7CB3512-9969-497A-804B-653F6FF499F4}" srcOrd="0" destOrd="0" presId="urn:microsoft.com/office/officeart/2008/layout/VerticalCurvedList"/>
    <dgm:cxn modelId="{E833AE4D-3636-4F09-AD8C-58C3A444238B}" type="presOf" srcId="{DB97BDF9-CB0E-4B4F-8291-892FFBD5A498}" destId="{6F05A48F-4F65-4BB1-B133-AC6FE7ED6C44}" srcOrd="0" destOrd="0" presId="urn:microsoft.com/office/officeart/2008/layout/VerticalCurvedList"/>
    <dgm:cxn modelId="{8C722009-C9D3-44E3-943E-9BA3A05A1E0A}" type="presOf" srcId="{115DDE55-CB37-4741-883C-5B8C4B1DF29A}" destId="{EC31FCA4-1263-4776-86D1-7A81C7193E4A}" srcOrd="0" destOrd="0" presId="urn:microsoft.com/office/officeart/2008/layout/VerticalCurvedList"/>
    <dgm:cxn modelId="{442FA7BE-FC65-4A57-BD5F-6623FDE04E05}" srcId="{A89DAD59-C7F4-462C-A523-8B9DF3B5BD20}" destId="{076FD271-1001-4D53-B118-497A1BEAFF9B}" srcOrd="2" destOrd="0" parTransId="{0C3ADB02-29EE-4A73-9449-744CB8E1DC8D}" sibTransId="{DAA42D73-AB37-4FFF-8923-60F4D32EA98E}"/>
    <dgm:cxn modelId="{278A855A-749A-478F-BE37-8D80EBCD6962}" srcId="{A89DAD59-C7F4-462C-A523-8B9DF3B5BD20}" destId="{9C7DFA2E-8A36-440F-926C-C2C47EF9366B}" srcOrd="0" destOrd="0" parTransId="{256C7610-70FB-4A8B-B1C6-208C2295FA58}" sibTransId="{DB97BDF9-CB0E-4B4F-8291-892FFBD5A498}"/>
    <dgm:cxn modelId="{84B184A2-E1C0-4647-84FC-3D7950F4030D}" srcId="{A89DAD59-C7F4-462C-A523-8B9DF3B5BD20}" destId="{115DDE55-CB37-4741-883C-5B8C4B1DF29A}" srcOrd="1" destOrd="0" parTransId="{AF59A3CF-624E-4B9B-8D10-5DA94CC1AC19}" sibTransId="{8F322F83-B67C-4E54-BE60-495B26271432}"/>
    <dgm:cxn modelId="{EFC82029-35F3-4A95-9AE6-3B90B60C2C39}" type="presOf" srcId="{9C7DFA2E-8A36-440F-926C-C2C47EF9366B}" destId="{47A8C1B1-D79E-42B5-AD16-256B2BED3B16}" srcOrd="0" destOrd="0" presId="urn:microsoft.com/office/officeart/2008/layout/VerticalCurvedList"/>
    <dgm:cxn modelId="{71046D6F-58D7-44D5-8826-330F396FED5A}" type="presOf" srcId="{076FD271-1001-4D53-B118-497A1BEAFF9B}" destId="{0E1E5A25-82D9-4705-B8A4-FC6E01817749}" srcOrd="0" destOrd="0" presId="urn:microsoft.com/office/officeart/2008/layout/VerticalCurvedList"/>
    <dgm:cxn modelId="{C5B7270C-5722-4866-B4CA-79E5E79C92D5}" type="presParOf" srcId="{E7CB3512-9969-497A-804B-653F6FF499F4}" destId="{D625C077-CB2A-4591-8757-C211ED856B6C}" srcOrd="0" destOrd="0" presId="urn:microsoft.com/office/officeart/2008/layout/VerticalCurvedList"/>
    <dgm:cxn modelId="{D863BC37-7666-414F-802B-F949E90A9623}" type="presParOf" srcId="{D625C077-CB2A-4591-8757-C211ED856B6C}" destId="{EBE3FCB0-E8EE-4D8E-A1FC-625FA4F924AB}" srcOrd="0" destOrd="0" presId="urn:microsoft.com/office/officeart/2008/layout/VerticalCurvedList"/>
    <dgm:cxn modelId="{58E0F8F6-75AE-4B4A-99C7-69EA1A1EC658}" type="presParOf" srcId="{EBE3FCB0-E8EE-4D8E-A1FC-625FA4F924AB}" destId="{75C8681E-F6E3-4BD1-90A9-3C2CFC02C53F}" srcOrd="0" destOrd="0" presId="urn:microsoft.com/office/officeart/2008/layout/VerticalCurvedList"/>
    <dgm:cxn modelId="{5E6447D3-C326-4B2C-BBE6-7AE4B2035D39}" type="presParOf" srcId="{EBE3FCB0-E8EE-4D8E-A1FC-625FA4F924AB}" destId="{6F05A48F-4F65-4BB1-B133-AC6FE7ED6C44}" srcOrd="1" destOrd="0" presId="urn:microsoft.com/office/officeart/2008/layout/VerticalCurvedList"/>
    <dgm:cxn modelId="{2C40427D-EB27-4F7D-B274-3186BDBC0970}" type="presParOf" srcId="{EBE3FCB0-E8EE-4D8E-A1FC-625FA4F924AB}" destId="{D5F18ABD-E9C2-4AC0-A811-D26E144CF3C1}" srcOrd="2" destOrd="0" presId="urn:microsoft.com/office/officeart/2008/layout/VerticalCurvedList"/>
    <dgm:cxn modelId="{F2F67D1E-E9BE-46FF-ADBF-A8268C908EA8}" type="presParOf" srcId="{EBE3FCB0-E8EE-4D8E-A1FC-625FA4F924AB}" destId="{BEDACE93-7C00-4BBA-8D87-B4474B20D138}" srcOrd="3" destOrd="0" presId="urn:microsoft.com/office/officeart/2008/layout/VerticalCurvedList"/>
    <dgm:cxn modelId="{120FA720-11B1-4AA5-BAB0-C40E530DC084}" type="presParOf" srcId="{D625C077-CB2A-4591-8757-C211ED856B6C}" destId="{47A8C1B1-D79E-42B5-AD16-256B2BED3B16}" srcOrd="1" destOrd="0" presId="urn:microsoft.com/office/officeart/2008/layout/VerticalCurvedList"/>
    <dgm:cxn modelId="{603F0DEC-A72E-4ECC-BC86-E0CCE8FEBBAA}" type="presParOf" srcId="{D625C077-CB2A-4591-8757-C211ED856B6C}" destId="{41AC6323-F285-43B3-976E-032AAE5345B2}" srcOrd="2" destOrd="0" presId="urn:microsoft.com/office/officeart/2008/layout/VerticalCurvedList"/>
    <dgm:cxn modelId="{6C6FA194-8D9D-492E-AE7E-C7B80537A99D}" type="presParOf" srcId="{41AC6323-F285-43B3-976E-032AAE5345B2}" destId="{179E2A0E-7987-4A91-A668-7728F190E499}" srcOrd="0" destOrd="0" presId="urn:microsoft.com/office/officeart/2008/layout/VerticalCurvedList"/>
    <dgm:cxn modelId="{E61E68FA-E3A3-4E08-ADD6-0DC913E704B1}" type="presParOf" srcId="{D625C077-CB2A-4591-8757-C211ED856B6C}" destId="{EC31FCA4-1263-4776-86D1-7A81C7193E4A}" srcOrd="3" destOrd="0" presId="urn:microsoft.com/office/officeart/2008/layout/VerticalCurvedList"/>
    <dgm:cxn modelId="{2E0A7D17-FEA2-4703-80D5-5A7E03E13D39}" type="presParOf" srcId="{D625C077-CB2A-4591-8757-C211ED856B6C}" destId="{22E1F9DD-90B7-4CA0-AABA-F743B8BCA3BA}" srcOrd="4" destOrd="0" presId="urn:microsoft.com/office/officeart/2008/layout/VerticalCurvedList"/>
    <dgm:cxn modelId="{A9626D6D-2BD7-4016-A387-4A7F1FC4966E}" type="presParOf" srcId="{22E1F9DD-90B7-4CA0-AABA-F743B8BCA3BA}" destId="{D3EB224B-1000-4562-B7DF-7005899F69FD}" srcOrd="0" destOrd="0" presId="urn:microsoft.com/office/officeart/2008/layout/VerticalCurvedList"/>
    <dgm:cxn modelId="{AEEEB3AB-7E1A-4866-9477-2C778D4883B1}" type="presParOf" srcId="{D625C077-CB2A-4591-8757-C211ED856B6C}" destId="{0E1E5A25-82D9-4705-B8A4-FC6E01817749}" srcOrd="5" destOrd="0" presId="urn:microsoft.com/office/officeart/2008/layout/VerticalCurvedList"/>
    <dgm:cxn modelId="{17DC5D43-42E7-4EE8-B561-08B328D6942F}" type="presParOf" srcId="{D625C077-CB2A-4591-8757-C211ED856B6C}" destId="{0EB0CF8C-270A-447E-8863-3B21FAFEDD0C}" srcOrd="6" destOrd="0" presId="urn:microsoft.com/office/officeart/2008/layout/VerticalCurvedList"/>
    <dgm:cxn modelId="{71500751-6CAD-4301-8BBA-2C0C5A762EFC}" type="presParOf" srcId="{0EB0CF8C-270A-447E-8863-3B21FAFEDD0C}" destId="{B2EE6333-E87C-4593-A98D-348456049CB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89DAD59-C7F4-462C-A523-8B9DF3B5BD20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C7DFA2E-8A36-440F-926C-C2C47EF9366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17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เมษายน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56C7610-70FB-4A8B-B1C6-208C2295FA58}" type="par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B97BDF9-CB0E-4B4F-8291-892FFBD5A498}" type="sib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076FD271-1001-4D53-B118-497A1BEAFF9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4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C3ADB02-29EE-4A73-9449-744CB8E1DC8D}" type="par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AA42D73-AB37-4FFF-8923-60F4D32EA98E}" type="sib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115DDE55-CB37-4741-883C-5B8C4B1DF29A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 ศาลากลางจังหวัดเพชรบูรณ์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F322F83-B67C-4E54-BE60-495B26271432}" type="sib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AF59A3CF-624E-4B9B-8D10-5DA94CC1AC19}" type="par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E7CB3512-9969-497A-804B-653F6FF499F4}" type="pres">
      <dgm:prSet presAssocID="{A89DAD59-C7F4-462C-A523-8B9DF3B5BD2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D625C077-CB2A-4591-8757-C211ED856B6C}" type="pres">
      <dgm:prSet presAssocID="{A89DAD59-C7F4-462C-A523-8B9DF3B5BD20}" presName="Name1" presStyleCnt="0"/>
      <dgm:spPr/>
    </dgm:pt>
    <dgm:pt modelId="{EBE3FCB0-E8EE-4D8E-A1FC-625FA4F924AB}" type="pres">
      <dgm:prSet presAssocID="{A89DAD59-C7F4-462C-A523-8B9DF3B5BD20}" presName="cycle" presStyleCnt="0"/>
      <dgm:spPr/>
    </dgm:pt>
    <dgm:pt modelId="{75C8681E-F6E3-4BD1-90A9-3C2CFC02C53F}" type="pres">
      <dgm:prSet presAssocID="{A89DAD59-C7F4-462C-A523-8B9DF3B5BD20}" presName="srcNode" presStyleLbl="node1" presStyleIdx="0" presStyleCnt="3"/>
      <dgm:spPr/>
    </dgm:pt>
    <dgm:pt modelId="{6F05A48F-4F65-4BB1-B133-AC6FE7ED6C44}" type="pres">
      <dgm:prSet presAssocID="{A89DAD59-C7F4-462C-A523-8B9DF3B5BD20}" presName="conn" presStyleLbl="parChTrans1D2" presStyleIdx="0" presStyleCnt="1"/>
      <dgm:spPr/>
      <dgm:t>
        <a:bodyPr/>
        <a:lstStyle/>
        <a:p>
          <a:endParaRPr lang="th-TH"/>
        </a:p>
      </dgm:t>
    </dgm:pt>
    <dgm:pt modelId="{D5F18ABD-E9C2-4AC0-A811-D26E144CF3C1}" type="pres">
      <dgm:prSet presAssocID="{A89DAD59-C7F4-462C-A523-8B9DF3B5BD20}" presName="extraNode" presStyleLbl="node1" presStyleIdx="0" presStyleCnt="3"/>
      <dgm:spPr/>
    </dgm:pt>
    <dgm:pt modelId="{BEDACE93-7C00-4BBA-8D87-B4474B20D138}" type="pres">
      <dgm:prSet presAssocID="{A89DAD59-C7F4-462C-A523-8B9DF3B5BD20}" presName="dstNode" presStyleLbl="node1" presStyleIdx="0" presStyleCnt="3"/>
      <dgm:spPr/>
    </dgm:pt>
    <dgm:pt modelId="{47A8C1B1-D79E-42B5-AD16-256B2BED3B16}" type="pres">
      <dgm:prSet presAssocID="{9C7DFA2E-8A36-440F-926C-C2C47EF9366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1AC6323-F285-43B3-976E-032AAE5345B2}" type="pres">
      <dgm:prSet presAssocID="{9C7DFA2E-8A36-440F-926C-C2C47EF9366B}" presName="accent_1" presStyleCnt="0"/>
      <dgm:spPr/>
    </dgm:pt>
    <dgm:pt modelId="{179E2A0E-7987-4A91-A668-7728F190E499}" type="pres">
      <dgm:prSet presAssocID="{9C7DFA2E-8A36-440F-926C-C2C47EF9366B}" presName="accentRepeatNode" presStyleLbl="solidFgAcc1" presStyleIdx="0" presStyleCnt="3"/>
      <dgm:spPr/>
    </dgm:pt>
    <dgm:pt modelId="{EC31FCA4-1263-4776-86D1-7A81C7193E4A}" type="pres">
      <dgm:prSet presAssocID="{115DDE55-CB37-4741-883C-5B8C4B1DF29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2E1F9DD-90B7-4CA0-AABA-F743B8BCA3BA}" type="pres">
      <dgm:prSet presAssocID="{115DDE55-CB37-4741-883C-5B8C4B1DF29A}" presName="accent_2" presStyleCnt="0"/>
      <dgm:spPr/>
    </dgm:pt>
    <dgm:pt modelId="{D3EB224B-1000-4562-B7DF-7005899F69FD}" type="pres">
      <dgm:prSet presAssocID="{115DDE55-CB37-4741-883C-5B8C4B1DF29A}" presName="accentRepeatNode" presStyleLbl="solidFgAcc1" presStyleIdx="1" presStyleCnt="3"/>
      <dgm:spPr/>
    </dgm:pt>
    <dgm:pt modelId="{0E1E5A25-82D9-4705-B8A4-FC6E01817749}" type="pres">
      <dgm:prSet presAssocID="{076FD271-1001-4D53-B118-497A1BEAFF9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B0CF8C-270A-447E-8863-3B21FAFEDD0C}" type="pres">
      <dgm:prSet presAssocID="{076FD271-1001-4D53-B118-497A1BEAFF9B}" presName="accent_3" presStyleCnt="0"/>
      <dgm:spPr/>
    </dgm:pt>
    <dgm:pt modelId="{B2EE6333-E87C-4593-A98D-348456049CBF}" type="pres">
      <dgm:prSet presAssocID="{076FD271-1001-4D53-B118-497A1BEAFF9B}" presName="accentRepeatNode" presStyleLbl="solidFgAcc1" presStyleIdx="2" presStyleCnt="3"/>
      <dgm:spPr/>
    </dgm:pt>
  </dgm:ptLst>
  <dgm:cxnLst>
    <dgm:cxn modelId="{D6CE5345-1109-4941-AC4B-37E3A36F99BF}" type="presOf" srcId="{DB97BDF9-CB0E-4B4F-8291-892FFBD5A498}" destId="{6F05A48F-4F65-4BB1-B133-AC6FE7ED6C44}" srcOrd="0" destOrd="0" presId="urn:microsoft.com/office/officeart/2008/layout/VerticalCurvedList"/>
    <dgm:cxn modelId="{8A9E8FD1-6A89-4D95-92FE-21132C02ED78}" type="presOf" srcId="{A89DAD59-C7F4-462C-A523-8B9DF3B5BD20}" destId="{E7CB3512-9969-497A-804B-653F6FF499F4}" srcOrd="0" destOrd="0" presId="urn:microsoft.com/office/officeart/2008/layout/VerticalCurvedList"/>
    <dgm:cxn modelId="{442FA7BE-FC65-4A57-BD5F-6623FDE04E05}" srcId="{A89DAD59-C7F4-462C-A523-8B9DF3B5BD20}" destId="{076FD271-1001-4D53-B118-497A1BEAFF9B}" srcOrd="2" destOrd="0" parTransId="{0C3ADB02-29EE-4A73-9449-744CB8E1DC8D}" sibTransId="{DAA42D73-AB37-4FFF-8923-60F4D32EA98E}"/>
    <dgm:cxn modelId="{278A855A-749A-478F-BE37-8D80EBCD6962}" srcId="{A89DAD59-C7F4-462C-A523-8B9DF3B5BD20}" destId="{9C7DFA2E-8A36-440F-926C-C2C47EF9366B}" srcOrd="0" destOrd="0" parTransId="{256C7610-70FB-4A8B-B1C6-208C2295FA58}" sibTransId="{DB97BDF9-CB0E-4B4F-8291-892FFBD5A498}"/>
    <dgm:cxn modelId="{84B184A2-E1C0-4647-84FC-3D7950F4030D}" srcId="{A89DAD59-C7F4-462C-A523-8B9DF3B5BD20}" destId="{115DDE55-CB37-4741-883C-5B8C4B1DF29A}" srcOrd="1" destOrd="0" parTransId="{AF59A3CF-624E-4B9B-8D10-5DA94CC1AC19}" sibTransId="{8F322F83-B67C-4E54-BE60-495B26271432}"/>
    <dgm:cxn modelId="{3E46F1A9-53FB-466D-A582-47E892609690}" type="presOf" srcId="{115DDE55-CB37-4741-883C-5B8C4B1DF29A}" destId="{EC31FCA4-1263-4776-86D1-7A81C7193E4A}" srcOrd="0" destOrd="0" presId="urn:microsoft.com/office/officeart/2008/layout/VerticalCurvedList"/>
    <dgm:cxn modelId="{25DC9533-B99D-46EC-BC9E-AF35FA2EA1F3}" type="presOf" srcId="{076FD271-1001-4D53-B118-497A1BEAFF9B}" destId="{0E1E5A25-82D9-4705-B8A4-FC6E01817749}" srcOrd="0" destOrd="0" presId="urn:microsoft.com/office/officeart/2008/layout/VerticalCurvedList"/>
    <dgm:cxn modelId="{5110B7A9-8D37-473E-9D90-261325239EBE}" type="presOf" srcId="{9C7DFA2E-8A36-440F-926C-C2C47EF9366B}" destId="{47A8C1B1-D79E-42B5-AD16-256B2BED3B16}" srcOrd="0" destOrd="0" presId="urn:microsoft.com/office/officeart/2008/layout/VerticalCurvedList"/>
    <dgm:cxn modelId="{4E79D2F7-61A1-4157-908C-858C984CCEB3}" type="presParOf" srcId="{E7CB3512-9969-497A-804B-653F6FF499F4}" destId="{D625C077-CB2A-4591-8757-C211ED856B6C}" srcOrd="0" destOrd="0" presId="urn:microsoft.com/office/officeart/2008/layout/VerticalCurvedList"/>
    <dgm:cxn modelId="{83646580-41D3-45C0-9886-3812D18A055F}" type="presParOf" srcId="{D625C077-CB2A-4591-8757-C211ED856B6C}" destId="{EBE3FCB0-E8EE-4D8E-A1FC-625FA4F924AB}" srcOrd="0" destOrd="0" presId="urn:microsoft.com/office/officeart/2008/layout/VerticalCurvedList"/>
    <dgm:cxn modelId="{DF09435F-47E1-4BDA-9364-F42D034121FC}" type="presParOf" srcId="{EBE3FCB0-E8EE-4D8E-A1FC-625FA4F924AB}" destId="{75C8681E-F6E3-4BD1-90A9-3C2CFC02C53F}" srcOrd="0" destOrd="0" presId="urn:microsoft.com/office/officeart/2008/layout/VerticalCurvedList"/>
    <dgm:cxn modelId="{567AE540-B713-4B13-BDFD-5CD8C1714A36}" type="presParOf" srcId="{EBE3FCB0-E8EE-4D8E-A1FC-625FA4F924AB}" destId="{6F05A48F-4F65-4BB1-B133-AC6FE7ED6C44}" srcOrd="1" destOrd="0" presId="urn:microsoft.com/office/officeart/2008/layout/VerticalCurvedList"/>
    <dgm:cxn modelId="{347E5A41-99C4-4927-9971-F3613BF03914}" type="presParOf" srcId="{EBE3FCB0-E8EE-4D8E-A1FC-625FA4F924AB}" destId="{D5F18ABD-E9C2-4AC0-A811-D26E144CF3C1}" srcOrd="2" destOrd="0" presId="urn:microsoft.com/office/officeart/2008/layout/VerticalCurvedList"/>
    <dgm:cxn modelId="{FED41BEF-A0D5-4537-B1D5-56730B03AA40}" type="presParOf" srcId="{EBE3FCB0-E8EE-4D8E-A1FC-625FA4F924AB}" destId="{BEDACE93-7C00-4BBA-8D87-B4474B20D138}" srcOrd="3" destOrd="0" presId="urn:microsoft.com/office/officeart/2008/layout/VerticalCurvedList"/>
    <dgm:cxn modelId="{3F81ACF7-8BBE-4681-8C9A-301EDD31F69F}" type="presParOf" srcId="{D625C077-CB2A-4591-8757-C211ED856B6C}" destId="{47A8C1B1-D79E-42B5-AD16-256B2BED3B16}" srcOrd="1" destOrd="0" presId="urn:microsoft.com/office/officeart/2008/layout/VerticalCurvedList"/>
    <dgm:cxn modelId="{FBCAE038-3303-4347-AACE-F32EDAAA1C5B}" type="presParOf" srcId="{D625C077-CB2A-4591-8757-C211ED856B6C}" destId="{41AC6323-F285-43B3-976E-032AAE5345B2}" srcOrd="2" destOrd="0" presId="urn:microsoft.com/office/officeart/2008/layout/VerticalCurvedList"/>
    <dgm:cxn modelId="{7DF556B5-A911-4C80-BF16-0499A255FDCF}" type="presParOf" srcId="{41AC6323-F285-43B3-976E-032AAE5345B2}" destId="{179E2A0E-7987-4A91-A668-7728F190E499}" srcOrd="0" destOrd="0" presId="urn:microsoft.com/office/officeart/2008/layout/VerticalCurvedList"/>
    <dgm:cxn modelId="{90CE49EE-3E69-450F-BEDD-D7C4FBAFF454}" type="presParOf" srcId="{D625C077-CB2A-4591-8757-C211ED856B6C}" destId="{EC31FCA4-1263-4776-86D1-7A81C7193E4A}" srcOrd="3" destOrd="0" presId="urn:microsoft.com/office/officeart/2008/layout/VerticalCurvedList"/>
    <dgm:cxn modelId="{5458FE44-230A-4E25-9B20-7EF933AFC6C2}" type="presParOf" srcId="{D625C077-CB2A-4591-8757-C211ED856B6C}" destId="{22E1F9DD-90B7-4CA0-AABA-F743B8BCA3BA}" srcOrd="4" destOrd="0" presId="urn:microsoft.com/office/officeart/2008/layout/VerticalCurvedList"/>
    <dgm:cxn modelId="{6AD744FD-F468-44B3-95A2-FC4C94A2A70C}" type="presParOf" srcId="{22E1F9DD-90B7-4CA0-AABA-F743B8BCA3BA}" destId="{D3EB224B-1000-4562-B7DF-7005899F69FD}" srcOrd="0" destOrd="0" presId="urn:microsoft.com/office/officeart/2008/layout/VerticalCurvedList"/>
    <dgm:cxn modelId="{62F5586C-4CB6-49F9-81BB-7BA419C205EA}" type="presParOf" srcId="{D625C077-CB2A-4591-8757-C211ED856B6C}" destId="{0E1E5A25-82D9-4705-B8A4-FC6E01817749}" srcOrd="5" destOrd="0" presId="urn:microsoft.com/office/officeart/2008/layout/VerticalCurvedList"/>
    <dgm:cxn modelId="{D061BC4A-B9DE-4B71-A6D0-64C10E1A80D2}" type="presParOf" srcId="{D625C077-CB2A-4591-8757-C211ED856B6C}" destId="{0EB0CF8C-270A-447E-8863-3B21FAFEDD0C}" srcOrd="6" destOrd="0" presId="urn:microsoft.com/office/officeart/2008/layout/VerticalCurvedList"/>
    <dgm:cxn modelId="{D2445B96-F390-428E-9D6C-C3DF9DC3C3A0}" type="presParOf" srcId="{0EB0CF8C-270A-447E-8863-3B21FAFEDD0C}" destId="{B2EE6333-E87C-4593-A98D-348456049CB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89DAD59-C7F4-462C-A523-8B9DF3B5BD20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C7DFA2E-8A36-440F-926C-C2C47EF9366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19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เมษายน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56C7610-70FB-4A8B-B1C6-208C2295FA58}" type="par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B97BDF9-CB0E-4B4F-8291-892FFBD5A498}" type="sib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076FD271-1001-4D53-B118-497A1BEAFF9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4 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C3ADB02-29EE-4A73-9449-744CB8E1DC8D}" type="par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AA42D73-AB37-4FFF-8923-60F4D32EA98E}" type="sib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115DDE55-CB37-4741-883C-5B8C4B1DF29A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 ศาลากลางจังหวัดชัยภูมิ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F322F83-B67C-4E54-BE60-495B26271432}" type="sib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AF59A3CF-624E-4B9B-8D10-5DA94CC1AC19}" type="par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E7CB3512-9969-497A-804B-653F6FF499F4}" type="pres">
      <dgm:prSet presAssocID="{A89DAD59-C7F4-462C-A523-8B9DF3B5BD2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D625C077-CB2A-4591-8757-C211ED856B6C}" type="pres">
      <dgm:prSet presAssocID="{A89DAD59-C7F4-462C-A523-8B9DF3B5BD20}" presName="Name1" presStyleCnt="0"/>
      <dgm:spPr/>
    </dgm:pt>
    <dgm:pt modelId="{EBE3FCB0-E8EE-4D8E-A1FC-625FA4F924AB}" type="pres">
      <dgm:prSet presAssocID="{A89DAD59-C7F4-462C-A523-8B9DF3B5BD20}" presName="cycle" presStyleCnt="0"/>
      <dgm:spPr/>
    </dgm:pt>
    <dgm:pt modelId="{75C8681E-F6E3-4BD1-90A9-3C2CFC02C53F}" type="pres">
      <dgm:prSet presAssocID="{A89DAD59-C7F4-462C-A523-8B9DF3B5BD20}" presName="srcNode" presStyleLbl="node1" presStyleIdx="0" presStyleCnt="3"/>
      <dgm:spPr/>
    </dgm:pt>
    <dgm:pt modelId="{6F05A48F-4F65-4BB1-B133-AC6FE7ED6C44}" type="pres">
      <dgm:prSet presAssocID="{A89DAD59-C7F4-462C-A523-8B9DF3B5BD20}" presName="conn" presStyleLbl="parChTrans1D2" presStyleIdx="0" presStyleCnt="1"/>
      <dgm:spPr/>
      <dgm:t>
        <a:bodyPr/>
        <a:lstStyle/>
        <a:p>
          <a:endParaRPr lang="th-TH"/>
        </a:p>
      </dgm:t>
    </dgm:pt>
    <dgm:pt modelId="{D5F18ABD-E9C2-4AC0-A811-D26E144CF3C1}" type="pres">
      <dgm:prSet presAssocID="{A89DAD59-C7F4-462C-A523-8B9DF3B5BD20}" presName="extraNode" presStyleLbl="node1" presStyleIdx="0" presStyleCnt="3"/>
      <dgm:spPr/>
    </dgm:pt>
    <dgm:pt modelId="{BEDACE93-7C00-4BBA-8D87-B4474B20D138}" type="pres">
      <dgm:prSet presAssocID="{A89DAD59-C7F4-462C-A523-8B9DF3B5BD20}" presName="dstNode" presStyleLbl="node1" presStyleIdx="0" presStyleCnt="3"/>
      <dgm:spPr/>
    </dgm:pt>
    <dgm:pt modelId="{47A8C1B1-D79E-42B5-AD16-256B2BED3B16}" type="pres">
      <dgm:prSet presAssocID="{9C7DFA2E-8A36-440F-926C-C2C47EF9366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1AC6323-F285-43B3-976E-032AAE5345B2}" type="pres">
      <dgm:prSet presAssocID="{9C7DFA2E-8A36-440F-926C-C2C47EF9366B}" presName="accent_1" presStyleCnt="0"/>
      <dgm:spPr/>
    </dgm:pt>
    <dgm:pt modelId="{179E2A0E-7987-4A91-A668-7728F190E499}" type="pres">
      <dgm:prSet presAssocID="{9C7DFA2E-8A36-440F-926C-C2C47EF9366B}" presName="accentRepeatNode" presStyleLbl="solidFgAcc1" presStyleIdx="0" presStyleCnt="3"/>
      <dgm:spPr/>
    </dgm:pt>
    <dgm:pt modelId="{EC31FCA4-1263-4776-86D1-7A81C7193E4A}" type="pres">
      <dgm:prSet presAssocID="{115DDE55-CB37-4741-883C-5B8C4B1DF29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2E1F9DD-90B7-4CA0-AABA-F743B8BCA3BA}" type="pres">
      <dgm:prSet presAssocID="{115DDE55-CB37-4741-883C-5B8C4B1DF29A}" presName="accent_2" presStyleCnt="0"/>
      <dgm:spPr/>
    </dgm:pt>
    <dgm:pt modelId="{D3EB224B-1000-4562-B7DF-7005899F69FD}" type="pres">
      <dgm:prSet presAssocID="{115DDE55-CB37-4741-883C-5B8C4B1DF29A}" presName="accentRepeatNode" presStyleLbl="solidFgAcc1" presStyleIdx="1" presStyleCnt="3"/>
      <dgm:spPr/>
    </dgm:pt>
    <dgm:pt modelId="{0E1E5A25-82D9-4705-B8A4-FC6E01817749}" type="pres">
      <dgm:prSet presAssocID="{076FD271-1001-4D53-B118-497A1BEAFF9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B0CF8C-270A-447E-8863-3B21FAFEDD0C}" type="pres">
      <dgm:prSet presAssocID="{076FD271-1001-4D53-B118-497A1BEAFF9B}" presName="accent_3" presStyleCnt="0"/>
      <dgm:spPr/>
    </dgm:pt>
    <dgm:pt modelId="{B2EE6333-E87C-4593-A98D-348456049CBF}" type="pres">
      <dgm:prSet presAssocID="{076FD271-1001-4D53-B118-497A1BEAFF9B}" presName="accentRepeatNode" presStyleLbl="solidFgAcc1" presStyleIdx="2" presStyleCnt="3"/>
      <dgm:spPr/>
    </dgm:pt>
  </dgm:ptLst>
  <dgm:cxnLst>
    <dgm:cxn modelId="{67DABF78-55CD-42C8-9C40-A6F9E87D6254}" type="presOf" srcId="{9C7DFA2E-8A36-440F-926C-C2C47EF9366B}" destId="{47A8C1B1-D79E-42B5-AD16-256B2BED3B16}" srcOrd="0" destOrd="0" presId="urn:microsoft.com/office/officeart/2008/layout/VerticalCurvedList"/>
    <dgm:cxn modelId="{6E596381-96BA-4C7B-A3F9-77674D3D6F4D}" type="presOf" srcId="{A89DAD59-C7F4-462C-A523-8B9DF3B5BD20}" destId="{E7CB3512-9969-497A-804B-653F6FF499F4}" srcOrd="0" destOrd="0" presId="urn:microsoft.com/office/officeart/2008/layout/VerticalCurvedList"/>
    <dgm:cxn modelId="{442FA7BE-FC65-4A57-BD5F-6623FDE04E05}" srcId="{A89DAD59-C7F4-462C-A523-8B9DF3B5BD20}" destId="{076FD271-1001-4D53-B118-497A1BEAFF9B}" srcOrd="2" destOrd="0" parTransId="{0C3ADB02-29EE-4A73-9449-744CB8E1DC8D}" sibTransId="{DAA42D73-AB37-4FFF-8923-60F4D32EA98E}"/>
    <dgm:cxn modelId="{278A855A-749A-478F-BE37-8D80EBCD6962}" srcId="{A89DAD59-C7F4-462C-A523-8B9DF3B5BD20}" destId="{9C7DFA2E-8A36-440F-926C-C2C47EF9366B}" srcOrd="0" destOrd="0" parTransId="{256C7610-70FB-4A8B-B1C6-208C2295FA58}" sibTransId="{DB97BDF9-CB0E-4B4F-8291-892FFBD5A498}"/>
    <dgm:cxn modelId="{868698AD-FA0A-44EC-9B37-8BA6B12973D0}" type="presOf" srcId="{DB97BDF9-CB0E-4B4F-8291-892FFBD5A498}" destId="{6F05A48F-4F65-4BB1-B133-AC6FE7ED6C44}" srcOrd="0" destOrd="0" presId="urn:microsoft.com/office/officeart/2008/layout/VerticalCurvedList"/>
    <dgm:cxn modelId="{84B184A2-E1C0-4647-84FC-3D7950F4030D}" srcId="{A89DAD59-C7F4-462C-A523-8B9DF3B5BD20}" destId="{115DDE55-CB37-4741-883C-5B8C4B1DF29A}" srcOrd="1" destOrd="0" parTransId="{AF59A3CF-624E-4B9B-8D10-5DA94CC1AC19}" sibTransId="{8F322F83-B67C-4E54-BE60-495B26271432}"/>
    <dgm:cxn modelId="{66DFEDDC-21AA-4B09-A3C3-8D54C1B0E859}" type="presOf" srcId="{115DDE55-CB37-4741-883C-5B8C4B1DF29A}" destId="{EC31FCA4-1263-4776-86D1-7A81C7193E4A}" srcOrd="0" destOrd="0" presId="urn:microsoft.com/office/officeart/2008/layout/VerticalCurvedList"/>
    <dgm:cxn modelId="{98EAA837-D047-4572-869C-D8BE78A5FC31}" type="presOf" srcId="{076FD271-1001-4D53-B118-497A1BEAFF9B}" destId="{0E1E5A25-82D9-4705-B8A4-FC6E01817749}" srcOrd="0" destOrd="0" presId="urn:microsoft.com/office/officeart/2008/layout/VerticalCurvedList"/>
    <dgm:cxn modelId="{05EEE6C7-C562-4101-BB0C-942E6F27FA1B}" type="presParOf" srcId="{E7CB3512-9969-497A-804B-653F6FF499F4}" destId="{D625C077-CB2A-4591-8757-C211ED856B6C}" srcOrd="0" destOrd="0" presId="urn:microsoft.com/office/officeart/2008/layout/VerticalCurvedList"/>
    <dgm:cxn modelId="{3EFE6AC2-85AA-4D7E-B119-196114D8D43E}" type="presParOf" srcId="{D625C077-CB2A-4591-8757-C211ED856B6C}" destId="{EBE3FCB0-E8EE-4D8E-A1FC-625FA4F924AB}" srcOrd="0" destOrd="0" presId="urn:microsoft.com/office/officeart/2008/layout/VerticalCurvedList"/>
    <dgm:cxn modelId="{735BC3ED-22B7-453C-AB4E-1FAF40F9C4BA}" type="presParOf" srcId="{EBE3FCB0-E8EE-4D8E-A1FC-625FA4F924AB}" destId="{75C8681E-F6E3-4BD1-90A9-3C2CFC02C53F}" srcOrd="0" destOrd="0" presId="urn:microsoft.com/office/officeart/2008/layout/VerticalCurvedList"/>
    <dgm:cxn modelId="{2AF5B9A2-A8D9-405B-939C-97EE900285FB}" type="presParOf" srcId="{EBE3FCB0-E8EE-4D8E-A1FC-625FA4F924AB}" destId="{6F05A48F-4F65-4BB1-B133-AC6FE7ED6C44}" srcOrd="1" destOrd="0" presId="urn:microsoft.com/office/officeart/2008/layout/VerticalCurvedList"/>
    <dgm:cxn modelId="{CE66EB82-68CC-4FBD-8C27-443750EEFE80}" type="presParOf" srcId="{EBE3FCB0-E8EE-4D8E-A1FC-625FA4F924AB}" destId="{D5F18ABD-E9C2-4AC0-A811-D26E144CF3C1}" srcOrd="2" destOrd="0" presId="urn:microsoft.com/office/officeart/2008/layout/VerticalCurvedList"/>
    <dgm:cxn modelId="{D632216A-C3F8-4A9D-996A-74C4BC389681}" type="presParOf" srcId="{EBE3FCB0-E8EE-4D8E-A1FC-625FA4F924AB}" destId="{BEDACE93-7C00-4BBA-8D87-B4474B20D138}" srcOrd="3" destOrd="0" presId="urn:microsoft.com/office/officeart/2008/layout/VerticalCurvedList"/>
    <dgm:cxn modelId="{AAA0BCEB-9427-435D-992F-63FD4D3EABE5}" type="presParOf" srcId="{D625C077-CB2A-4591-8757-C211ED856B6C}" destId="{47A8C1B1-D79E-42B5-AD16-256B2BED3B16}" srcOrd="1" destOrd="0" presId="urn:microsoft.com/office/officeart/2008/layout/VerticalCurvedList"/>
    <dgm:cxn modelId="{BC88783F-31D4-4284-8D6A-897959BF4E52}" type="presParOf" srcId="{D625C077-CB2A-4591-8757-C211ED856B6C}" destId="{41AC6323-F285-43B3-976E-032AAE5345B2}" srcOrd="2" destOrd="0" presId="urn:microsoft.com/office/officeart/2008/layout/VerticalCurvedList"/>
    <dgm:cxn modelId="{66A04292-B598-492E-94B6-BA6D98C098E8}" type="presParOf" srcId="{41AC6323-F285-43B3-976E-032AAE5345B2}" destId="{179E2A0E-7987-4A91-A668-7728F190E499}" srcOrd="0" destOrd="0" presId="urn:microsoft.com/office/officeart/2008/layout/VerticalCurvedList"/>
    <dgm:cxn modelId="{280D9C5A-5232-41DD-A3D7-0ADEA19A6820}" type="presParOf" srcId="{D625C077-CB2A-4591-8757-C211ED856B6C}" destId="{EC31FCA4-1263-4776-86D1-7A81C7193E4A}" srcOrd="3" destOrd="0" presId="urn:microsoft.com/office/officeart/2008/layout/VerticalCurvedList"/>
    <dgm:cxn modelId="{143A517D-A39E-43E2-B5C7-C20DE3122658}" type="presParOf" srcId="{D625C077-CB2A-4591-8757-C211ED856B6C}" destId="{22E1F9DD-90B7-4CA0-AABA-F743B8BCA3BA}" srcOrd="4" destOrd="0" presId="urn:microsoft.com/office/officeart/2008/layout/VerticalCurvedList"/>
    <dgm:cxn modelId="{F76F48AB-6DC7-4B5B-A87D-31539C9149DA}" type="presParOf" srcId="{22E1F9DD-90B7-4CA0-AABA-F743B8BCA3BA}" destId="{D3EB224B-1000-4562-B7DF-7005899F69FD}" srcOrd="0" destOrd="0" presId="urn:microsoft.com/office/officeart/2008/layout/VerticalCurvedList"/>
    <dgm:cxn modelId="{BA3E9F7B-B51D-4727-882D-852D28DB346E}" type="presParOf" srcId="{D625C077-CB2A-4591-8757-C211ED856B6C}" destId="{0E1E5A25-82D9-4705-B8A4-FC6E01817749}" srcOrd="5" destOrd="0" presId="urn:microsoft.com/office/officeart/2008/layout/VerticalCurvedList"/>
    <dgm:cxn modelId="{D091A719-059E-4B8A-BB9A-7154F6261C0A}" type="presParOf" srcId="{D625C077-CB2A-4591-8757-C211ED856B6C}" destId="{0EB0CF8C-270A-447E-8863-3B21FAFEDD0C}" srcOrd="6" destOrd="0" presId="urn:microsoft.com/office/officeart/2008/layout/VerticalCurvedList"/>
    <dgm:cxn modelId="{A35CA447-20BB-467A-AF38-386A261E757E}" type="presParOf" srcId="{0EB0CF8C-270A-447E-8863-3B21FAFEDD0C}" destId="{B2EE6333-E87C-4593-A98D-348456049CB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89DAD59-C7F4-462C-A523-8B9DF3B5BD20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C7DFA2E-8A36-440F-926C-C2C47EF9366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22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เมษายน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56C7610-70FB-4A8B-B1C6-208C2295FA58}" type="par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B97BDF9-CB0E-4B4F-8291-892FFBD5A498}" type="sib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076FD271-1001-4D53-B118-497A1BEAFF9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5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C3ADB02-29EE-4A73-9449-744CB8E1DC8D}" type="par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AA42D73-AB37-4FFF-8923-60F4D32EA98E}" type="sib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115DDE55-CB37-4741-883C-5B8C4B1DF29A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ห้องประชุม ศาลากลางจังหวัดขอนแก่น 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F322F83-B67C-4E54-BE60-495B26271432}" type="sib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AF59A3CF-624E-4B9B-8D10-5DA94CC1AC19}" type="par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E7CB3512-9969-497A-804B-653F6FF499F4}" type="pres">
      <dgm:prSet presAssocID="{A89DAD59-C7F4-462C-A523-8B9DF3B5BD2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D625C077-CB2A-4591-8757-C211ED856B6C}" type="pres">
      <dgm:prSet presAssocID="{A89DAD59-C7F4-462C-A523-8B9DF3B5BD20}" presName="Name1" presStyleCnt="0"/>
      <dgm:spPr/>
    </dgm:pt>
    <dgm:pt modelId="{EBE3FCB0-E8EE-4D8E-A1FC-625FA4F924AB}" type="pres">
      <dgm:prSet presAssocID="{A89DAD59-C7F4-462C-A523-8B9DF3B5BD20}" presName="cycle" presStyleCnt="0"/>
      <dgm:spPr/>
    </dgm:pt>
    <dgm:pt modelId="{75C8681E-F6E3-4BD1-90A9-3C2CFC02C53F}" type="pres">
      <dgm:prSet presAssocID="{A89DAD59-C7F4-462C-A523-8B9DF3B5BD20}" presName="srcNode" presStyleLbl="node1" presStyleIdx="0" presStyleCnt="3"/>
      <dgm:spPr/>
    </dgm:pt>
    <dgm:pt modelId="{6F05A48F-4F65-4BB1-B133-AC6FE7ED6C44}" type="pres">
      <dgm:prSet presAssocID="{A89DAD59-C7F4-462C-A523-8B9DF3B5BD20}" presName="conn" presStyleLbl="parChTrans1D2" presStyleIdx="0" presStyleCnt="1"/>
      <dgm:spPr/>
      <dgm:t>
        <a:bodyPr/>
        <a:lstStyle/>
        <a:p>
          <a:endParaRPr lang="th-TH"/>
        </a:p>
      </dgm:t>
    </dgm:pt>
    <dgm:pt modelId="{D5F18ABD-E9C2-4AC0-A811-D26E144CF3C1}" type="pres">
      <dgm:prSet presAssocID="{A89DAD59-C7F4-462C-A523-8B9DF3B5BD20}" presName="extraNode" presStyleLbl="node1" presStyleIdx="0" presStyleCnt="3"/>
      <dgm:spPr/>
    </dgm:pt>
    <dgm:pt modelId="{BEDACE93-7C00-4BBA-8D87-B4474B20D138}" type="pres">
      <dgm:prSet presAssocID="{A89DAD59-C7F4-462C-A523-8B9DF3B5BD20}" presName="dstNode" presStyleLbl="node1" presStyleIdx="0" presStyleCnt="3"/>
      <dgm:spPr/>
    </dgm:pt>
    <dgm:pt modelId="{47A8C1B1-D79E-42B5-AD16-256B2BED3B16}" type="pres">
      <dgm:prSet presAssocID="{9C7DFA2E-8A36-440F-926C-C2C47EF9366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1AC6323-F285-43B3-976E-032AAE5345B2}" type="pres">
      <dgm:prSet presAssocID="{9C7DFA2E-8A36-440F-926C-C2C47EF9366B}" presName="accent_1" presStyleCnt="0"/>
      <dgm:spPr/>
    </dgm:pt>
    <dgm:pt modelId="{179E2A0E-7987-4A91-A668-7728F190E499}" type="pres">
      <dgm:prSet presAssocID="{9C7DFA2E-8A36-440F-926C-C2C47EF9366B}" presName="accentRepeatNode" presStyleLbl="solidFgAcc1" presStyleIdx="0" presStyleCnt="3"/>
      <dgm:spPr/>
    </dgm:pt>
    <dgm:pt modelId="{EC31FCA4-1263-4776-86D1-7A81C7193E4A}" type="pres">
      <dgm:prSet presAssocID="{115DDE55-CB37-4741-883C-5B8C4B1DF29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2E1F9DD-90B7-4CA0-AABA-F743B8BCA3BA}" type="pres">
      <dgm:prSet presAssocID="{115DDE55-CB37-4741-883C-5B8C4B1DF29A}" presName="accent_2" presStyleCnt="0"/>
      <dgm:spPr/>
    </dgm:pt>
    <dgm:pt modelId="{D3EB224B-1000-4562-B7DF-7005899F69FD}" type="pres">
      <dgm:prSet presAssocID="{115DDE55-CB37-4741-883C-5B8C4B1DF29A}" presName="accentRepeatNode" presStyleLbl="solidFgAcc1" presStyleIdx="1" presStyleCnt="3"/>
      <dgm:spPr/>
    </dgm:pt>
    <dgm:pt modelId="{0E1E5A25-82D9-4705-B8A4-FC6E01817749}" type="pres">
      <dgm:prSet presAssocID="{076FD271-1001-4D53-B118-497A1BEAFF9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B0CF8C-270A-447E-8863-3B21FAFEDD0C}" type="pres">
      <dgm:prSet presAssocID="{076FD271-1001-4D53-B118-497A1BEAFF9B}" presName="accent_3" presStyleCnt="0"/>
      <dgm:spPr/>
    </dgm:pt>
    <dgm:pt modelId="{B2EE6333-E87C-4593-A98D-348456049CBF}" type="pres">
      <dgm:prSet presAssocID="{076FD271-1001-4D53-B118-497A1BEAFF9B}" presName="accentRepeatNode" presStyleLbl="solidFgAcc1" presStyleIdx="2" presStyleCnt="3"/>
      <dgm:spPr/>
    </dgm:pt>
  </dgm:ptLst>
  <dgm:cxnLst>
    <dgm:cxn modelId="{A5A0DDB1-83B1-486F-94DB-EC7A3EBBF7A9}" type="presOf" srcId="{DB97BDF9-CB0E-4B4F-8291-892FFBD5A498}" destId="{6F05A48F-4F65-4BB1-B133-AC6FE7ED6C44}" srcOrd="0" destOrd="0" presId="urn:microsoft.com/office/officeart/2008/layout/VerticalCurvedList"/>
    <dgm:cxn modelId="{442FA7BE-FC65-4A57-BD5F-6623FDE04E05}" srcId="{A89DAD59-C7F4-462C-A523-8B9DF3B5BD20}" destId="{076FD271-1001-4D53-B118-497A1BEAFF9B}" srcOrd="2" destOrd="0" parTransId="{0C3ADB02-29EE-4A73-9449-744CB8E1DC8D}" sibTransId="{DAA42D73-AB37-4FFF-8923-60F4D32EA98E}"/>
    <dgm:cxn modelId="{278A855A-749A-478F-BE37-8D80EBCD6962}" srcId="{A89DAD59-C7F4-462C-A523-8B9DF3B5BD20}" destId="{9C7DFA2E-8A36-440F-926C-C2C47EF9366B}" srcOrd="0" destOrd="0" parTransId="{256C7610-70FB-4A8B-B1C6-208C2295FA58}" sibTransId="{DB97BDF9-CB0E-4B4F-8291-892FFBD5A498}"/>
    <dgm:cxn modelId="{9DFBA37F-EE83-4867-9579-2ECABD81092A}" type="presOf" srcId="{115DDE55-CB37-4741-883C-5B8C4B1DF29A}" destId="{EC31FCA4-1263-4776-86D1-7A81C7193E4A}" srcOrd="0" destOrd="0" presId="urn:microsoft.com/office/officeart/2008/layout/VerticalCurvedList"/>
    <dgm:cxn modelId="{84B184A2-E1C0-4647-84FC-3D7950F4030D}" srcId="{A89DAD59-C7F4-462C-A523-8B9DF3B5BD20}" destId="{115DDE55-CB37-4741-883C-5B8C4B1DF29A}" srcOrd="1" destOrd="0" parTransId="{AF59A3CF-624E-4B9B-8D10-5DA94CC1AC19}" sibTransId="{8F322F83-B67C-4E54-BE60-495B26271432}"/>
    <dgm:cxn modelId="{F5F15850-4AD6-4BE5-A950-E18775CA77FD}" type="presOf" srcId="{076FD271-1001-4D53-B118-497A1BEAFF9B}" destId="{0E1E5A25-82D9-4705-B8A4-FC6E01817749}" srcOrd="0" destOrd="0" presId="urn:microsoft.com/office/officeart/2008/layout/VerticalCurvedList"/>
    <dgm:cxn modelId="{6E5A62EB-DFE1-4E25-98FE-315931ED0222}" type="presOf" srcId="{9C7DFA2E-8A36-440F-926C-C2C47EF9366B}" destId="{47A8C1B1-D79E-42B5-AD16-256B2BED3B16}" srcOrd="0" destOrd="0" presId="urn:microsoft.com/office/officeart/2008/layout/VerticalCurvedList"/>
    <dgm:cxn modelId="{0190615F-828F-40D6-916D-A6B968D4039D}" type="presOf" srcId="{A89DAD59-C7F4-462C-A523-8B9DF3B5BD20}" destId="{E7CB3512-9969-497A-804B-653F6FF499F4}" srcOrd="0" destOrd="0" presId="urn:microsoft.com/office/officeart/2008/layout/VerticalCurvedList"/>
    <dgm:cxn modelId="{D0A4C07B-6BF9-41AD-8849-BE2E47714DEE}" type="presParOf" srcId="{E7CB3512-9969-497A-804B-653F6FF499F4}" destId="{D625C077-CB2A-4591-8757-C211ED856B6C}" srcOrd="0" destOrd="0" presId="urn:microsoft.com/office/officeart/2008/layout/VerticalCurvedList"/>
    <dgm:cxn modelId="{C01DFEAE-4F5E-4E95-8FCB-0A3AF436583F}" type="presParOf" srcId="{D625C077-CB2A-4591-8757-C211ED856B6C}" destId="{EBE3FCB0-E8EE-4D8E-A1FC-625FA4F924AB}" srcOrd="0" destOrd="0" presId="urn:microsoft.com/office/officeart/2008/layout/VerticalCurvedList"/>
    <dgm:cxn modelId="{E7700152-68B4-4946-B5BF-CBBF7D39F819}" type="presParOf" srcId="{EBE3FCB0-E8EE-4D8E-A1FC-625FA4F924AB}" destId="{75C8681E-F6E3-4BD1-90A9-3C2CFC02C53F}" srcOrd="0" destOrd="0" presId="urn:microsoft.com/office/officeart/2008/layout/VerticalCurvedList"/>
    <dgm:cxn modelId="{16DE9F64-E417-4A10-B116-4F3AF9E21D20}" type="presParOf" srcId="{EBE3FCB0-E8EE-4D8E-A1FC-625FA4F924AB}" destId="{6F05A48F-4F65-4BB1-B133-AC6FE7ED6C44}" srcOrd="1" destOrd="0" presId="urn:microsoft.com/office/officeart/2008/layout/VerticalCurvedList"/>
    <dgm:cxn modelId="{CF10E9FC-7352-4822-903A-371CD3662815}" type="presParOf" srcId="{EBE3FCB0-E8EE-4D8E-A1FC-625FA4F924AB}" destId="{D5F18ABD-E9C2-4AC0-A811-D26E144CF3C1}" srcOrd="2" destOrd="0" presId="urn:microsoft.com/office/officeart/2008/layout/VerticalCurvedList"/>
    <dgm:cxn modelId="{8C5E5AAA-C31C-4B09-A2C3-EF213ACEFF0F}" type="presParOf" srcId="{EBE3FCB0-E8EE-4D8E-A1FC-625FA4F924AB}" destId="{BEDACE93-7C00-4BBA-8D87-B4474B20D138}" srcOrd="3" destOrd="0" presId="urn:microsoft.com/office/officeart/2008/layout/VerticalCurvedList"/>
    <dgm:cxn modelId="{44B32A5E-1895-4556-BDE1-E712C2F4A61F}" type="presParOf" srcId="{D625C077-CB2A-4591-8757-C211ED856B6C}" destId="{47A8C1B1-D79E-42B5-AD16-256B2BED3B16}" srcOrd="1" destOrd="0" presId="urn:microsoft.com/office/officeart/2008/layout/VerticalCurvedList"/>
    <dgm:cxn modelId="{4F01C0B2-D53E-4369-B896-71A5D450AD65}" type="presParOf" srcId="{D625C077-CB2A-4591-8757-C211ED856B6C}" destId="{41AC6323-F285-43B3-976E-032AAE5345B2}" srcOrd="2" destOrd="0" presId="urn:microsoft.com/office/officeart/2008/layout/VerticalCurvedList"/>
    <dgm:cxn modelId="{C55F09EC-2CC2-46E9-AA37-FC5E39A2CFF2}" type="presParOf" srcId="{41AC6323-F285-43B3-976E-032AAE5345B2}" destId="{179E2A0E-7987-4A91-A668-7728F190E499}" srcOrd="0" destOrd="0" presId="urn:microsoft.com/office/officeart/2008/layout/VerticalCurvedList"/>
    <dgm:cxn modelId="{A94E5686-0EF7-477B-8FF4-7DCC51999538}" type="presParOf" srcId="{D625C077-CB2A-4591-8757-C211ED856B6C}" destId="{EC31FCA4-1263-4776-86D1-7A81C7193E4A}" srcOrd="3" destOrd="0" presId="urn:microsoft.com/office/officeart/2008/layout/VerticalCurvedList"/>
    <dgm:cxn modelId="{C224FD86-2CDF-4171-B6CF-AC4371F4EEEC}" type="presParOf" srcId="{D625C077-CB2A-4591-8757-C211ED856B6C}" destId="{22E1F9DD-90B7-4CA0-AABA-F743B8BCA3BA}" srcOrd="4" destOrd="0" presId="urn:microsoft.com/office/officeart/2008/layout/VerticalCurvedList"/>
    <dgm:cxn modelId="{306682A6-EDC7-4D67-8A9C-1FEF68B446C3}" type="presParOf" srcId="{22E1F9DD-90B7-4CA0-AABA-F743B8BCA3BA}" destId="{D3EB224B-1000-4562-B7DF-7005899F69FD}" srcOrd="0" destOrd="0" presId="urn:microsoft.com/office/officeart/2008/layout/VerticalCurvedList"/>
    <dgm:cxn modelId="{8573D6D7-0959-488F-BA06-34D257E5133C}" type="presParOf" srcId="{D625C077-CB2A-4591-8757-C211ED856B6C}" destId="{0E1E5A25-82D9-4705-B8A4-FC6E01817749}" srcOrd="5" destOrd="0" presId="urn:microsoft.com/office/officeart/2008/layout/VerticalCurvedList"/>
    <dgm:cxn modelId="{FAFA2665-F2A7-4AC6-B477-558C7F81306B}" type="presParOf" srcId="{D625C077-CB2A-4591-8757-C211ED856B6C}" destId="{0EB0CF8C-270A-447E-8863-3B21FAFEDD0C}" srcOrd="6" destOrd="0" presId="urn:microsoft.com/office/officeart/2008/layout/VerticalCurvedList"/>
    <dgm:cxn modelId="{3A0442FB-225B-4166-A277-7627CC1511D9}" type="presParOf" srcId="{0EB0CF8C-270A-447E-8863-3B21FAFEDD0C}" destId="{B2EE6333-E87C-4593-A98D-348456049CB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A89DAD59-C7F4-462C-A523-8B9DF3B5BD20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C7DFA2E-8A36-440F-926C-C2C47EF9366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23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เมษายน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56C7610-70FB-4A8B-B1C6-208C2295FA58}" type="par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B97BDF9-CB0E-4B4F-8291-892FFBD5A498}" type="sib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076FD271-1001-4D53-B118-497A1BEAFF9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4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C3ADB02-29EE-4A73-9449-744CB8E1DC8D}" type="par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AA42D73-AB37-4FFF-8923-60F4D32EA98E}" type="sib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115DDE55-CB37-4741-883C-5B8C4B1DF29A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 ศาลากลางจังหวัดมหาสารคาม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F322F83-B67C-4E54-BE60-495B26271432}" type="sib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AF59A3CF-624E-4B9B-8D10-5DA94CC1AC19}" type="par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E7CB3512-9969-497A-804B-653F6FF499F4}" type="pres">
      <dgm:prSet presAssocID="{A89DAD59-C7F4-462C-A523-8B9DF3B5BD2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D625C077-CB2A-4591-8757-C211ED856B6C}" type="pres">
      <dgm:prSet presAssocID="{A89DAD59-C7F4-462C-A523-8B9DF3B5BD20}" presName="Name1" presStyleCnt="0"/>
      <dgm:spPr/>
    </dgm:pt>
    <dgm:pt modelId="{EBE3FCB0-E8EE-4D8E-A1FC-625FA4F924AB}" type="pres">
      <dgm:prSet presAssocID="{A89DAD59-C7F4-462C-A523-8B9DF3B5BD20}" presName="cycle" presStyleCnt="0"/>
      <dgm:spPr/>
    </dgm:pt>
    <dgm:pt modelId="{75C8681E-F6E3-4BD1-90A9-3C2CFC02C53F}" type="pres">
      <dgm:prSet presAssocID="{A89DAD59-C7F4-462C-A523-8B9DF3B5BD20}" presName="srcNode" presStyleLbl="node1" presStyleIdx="0" presStyleCnt="3"/>
      <dgm:spPr/>
    </dgm:pt>
    <dgm:pt modelId="{6F05A48F-4F65-4BB1-B133-AC6FE7ED6C44}" type="pres">
      <dgm:prSet presAssocID="{A89DAD59-C7F4-462C-A523-8B9DF3B5BD20}" presName="conn" presStyleLbl="parChTrans1D2" presStyleIdx="0" presStyleCnt="1"/>
      <dgm:spPr/>
      <dgm:t>
        <a:bodyPr/>
        <a:lstStyle/>
        <a:p>
          <a:endParaRPr lang="th-TH"/>
        </a:p>
      </dgm:t>
    </dgm:pt>
    <dgm:pt modelId="{D5F18ABD-E9C2-4AC0-A811-D26E144CF3C1}" type="pres">
      <dgm:prSet presAssocID="{A89DAD59-C7F4-462C-A523-8B9DF3B5BD20}" presName="extraNode" presStyleLbl="node1" presStyleIdx="0" presStyleCnt="3"/>
      <dgm:spPr/>
    </dgm:pt>
    <dgm:pt modelId="{BEDACE93-7C00-4BBA-8D87-B4474B20D138}" type="pres">
      <dgm:prSet presAssocID="{A89DAD59-C7F4-462C-A523-8B9DF3B5BD20}" presName="dstNode" presStyleLbl="node1" presStyleIdx="0" presStyleCnt="3"/>
      <dgm:spPr/>
    </dgm:pt>
    <dgm:pt modelId="{47A8C1B1-D79E-42B5-AD16-256B2BED3B16}" type="pres">
      <dgm:prSet presAssocID="{9C7DFA2E-8A36-440F-926C-C2C47EF9366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1AC6323-F285-43B3-976E-032AAE5345B2}" type="pres">
      <dgm:prSet presAssocID="{9C7DFA2E-8A36-440F-926C-C2C47EF9366B}" presName="accent_1" presStyleCnt="0"/>
      <dgm:spPr/>
    </dgm:pt>
    <dgm:pt modelId="{179E2A0E-7987-4A91-A668-7728F190E499}" type="pres">
      <dgm:prSet presAssocID="{9C7DFA2E-8A36-440F-926C-C2C47EF9366B}" presName="accentRepeatNode" presStyleLbl="solidFgAcc1" presStyleIdx="0" presStyleCnt="3"/>
      <dgm:spPr/>
    </dgm:pt>
    <dgm:pt modelId="{EC31FCA4-1263-4776-86D1-7A81C7193E4A}" type="pres">
      <dgm:prSet presAssocID="{115DDE55-CB37-4741-883C-5B8C4B1DF29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2E1F9DD-90B7-4CA0-AABA-F743B8BCA3BA}" type="pres">
      <dgm:prSet presAssocID="{115DDE55-CB37-4741-883C-5B8C4B1DF29A}" presName="accent_2" presStyleCnt="0"/>
      <dgm:spPr/>
    </dgm:pt>
    <dgm:pt modelId="{D3EB224B-1000-4562-B7DF-7005899F69FD}" type="pres">
      <dgm:prSet presAssocID="{115DDE55-CB37-4741-883C-5B8C4B1DF29A}" presName="accentRepeatNode" presStyleLbl="solidFgAcc1" presStyleIdx="1" presStyleCnt="3"/>
      <dgm:spPr/>
    </dgm:pt>
    <dgm:pt modelId="{0E1E5A25-82D9-4705-B8A4-FC6E01817749}" type="pres">
      <dgm:prSet presAssocID="{076FD271-1001-4D53-B118-497A1BEAFF9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B0CF8C-270A-447E-8863-3B21FAFEDD0C}" type="pres">
      <dgm:prSet presAssocID="{076FD271-1001-4D53-B118-497A1BEAFF9B}" presName="accent_3" presStyleCnt="0"/>
      <dgm:spPr/>
    </dgm:pt>
    <dgm:pt modelId="{B2EE6333-E87C-4593-A98D-348456049CBF}" type="pres">
      <dgm:prSet presAssocID="{076FD271-1001-4D53-B118-497A1BEAFF9B}" presName="accentRepeatNode" presStyleLbl="solidFgAcc1" presStyleIdx="2" presStyleCnt="3"/>
      <dgm:spPr/>
    </dgm:pt>
  </dgm:ptLst>
  <dgm:cxnLst>
    <dgm:cxn modelId="{08597A51-877E-4858-B4FA-617F3C81EAF1}" type="presOf" srcId="{115DDE55-CB37-4741-883C-5B8C4B1DF29A}" destId="{EC31FCA4-1263-4776-86D1-7A81C7193E4A}" srcOrd="0" destOrd="0" presId="urn:microsoft.com/office/officeart/2008/layout/VerticalCurvedList"/>
    <dgm:cxn modelId="{8CCA9DA3-B2C3-430B-B9B4-4AE3AE63C6BE}" type="presOf" srcId="{DB97BDF9-CB0E-4B4F-8291-892FFBD5A498}" destId="{6F05A48F-4F65-4BB1-B133-AC6FE7ED6C44}" srcOrd="0" destOrd="0" presId="urn:microsoft.com/office/officeart/2008/layout/VerticalCurvedList"/>
    <dgm:cxn modelId="{442FA7BE-FC65-4A57-BD5F-6623FDE04E05}" srcId="{A89DAD59-C7F4-462C-A523-8B9DF3B5BD20}" destId="{076FD271-1001-4D53-B118-497A1BEAFF9B}" srcOrd="2" destOrd="0" parTransId="{0C3ADB02-29EE-4A73-9449-744CB8E1DC8D}" sibTransId="{DAA42D73-AB37-4FFF-8923-60F4D32EA98E}"/>
    <dgm:cxn modelId="{278A855A-749A-478F-BE37-8D80EBCD6962}" srcId="{A89DAD59-C7F4-462C-A523-8B9DF3B5BD20}" destId="{9C7DFA2E-8A36-440F-926C-C2C47EF9366B}" srcOrd="0" destOrd="0" parTransId="{256C7610-70FB-4A8B-B1C6-208C2295FA58}" sibTransId="{DB97BDF9-CB0E-4B4F-8291-892FFBD5A498}"/>
    <dgm:cxn modelId="{84B184A2-E1C0-4647-84FC-3D7950F4030D}" srcId="{A89DAD59-C7F4-462C-A523-8B9DF3B5BD20}" destId="{115DDE55-CB37-4741-883C-5B8C4B1DF29A}" srcOrd="1" destOrd="0" parTransId="{AF59A3CF-624E-4B9B-8D10-5DA94CC1AC19}" sibTransId="{8F322F83-B67C-4E54-BE60-495B26271432}"/>
    <dgm:cxn modelId="{1BB89C4D-6F77-43C6-8AA6-05D0B1A3B0CD}" type="presOf" srcId="{076FD271-1001-4D53-B118-497A1BEAFF9B}" destId="{0E1E5A25-82D9-4705-B8A4-FC6E01817749}" srcOrd="0" destOrd="0" presId="urn:microsoft.com/office/officeart/2008/layout/VerticalCurvedList"/>
    <dgm:cxn modelId="{F68694AD-1741-4D78-AA08-5A25A3DE0986}" type="presOf" srcId="{A89DAD59-C7F4-462C-A523-8B9DF3B5BD20}" destId="{E7CB3512-9969-497A-804B-653F6FF499F4}" srcOrd="0" destOrd="0" presId="urn:microsoft.com/office/officeart/2008/layout/VerticalCurvedList"/>
    <dgm:cxn modelId="{8DBFABBB-D2D0-4DC2-ABB5-2FB50C46BF06}" type="presOf" srcId="{9C7DFA2E-8A36-440F-926C-C2C47EF9366B}" destId="{47A8C1B1-D79E-42B5-AD16-256B2BED3B16}" srcOrd="0" destOrd="0" presId="urn:microsoft.com/office/officeart/2008/layout/VerticalCurvedList"/>
    <dgm:cxn modelId="{DA6812AC-4AB2-4E61-8D20-88631636EC1C}" type="presParOf" srcId="{E7CB3512-9969-497A-804B-653F6FF499F4}" destId="{D625C077-CB2A-4591-8757-C211ED856B6C}" srcOrd="0" destOrd="0" presId="urn:microsoft.com/office/officeart/2008/layout/VerticalCurvedList"/>
    <dgm:cxn modelId="{87591FED-3285-40AC-9E31-E29135EE67DB}" type="presParOf" srcId="{D625C077-CB2A-4591-8757-C211ED856B6C}" destId="{EBE3FCB0-E8EE-4D8E-A1FC-625FA4F924AB}" srcOrd="0" destOrd="0" presId="urn:microsoft.com/office/officeart/2008/layout/VerticalCurvedList"/>
    <dgm:cxn modelId="{1DEA9A3A-BC1B-4C4C-9F83-5DFE4E2F3D68}" type="presParOf" srcId="{EBE3FCB0-E8EE-4D8E-A1FC-625FA4F924AB}" destId="{75C8681E-F6E3-4BD1-90A9-3C2CFC02C53F}" srcOrd="0" destOrd="0" presId="urn:microsoft.com/office/officeart/2008/layout/VerticalCurvedList"/>
    <dgm:cxn modelId="{1ACA0A90-8713-4ECB-9239-484AC9BAD6F3}" type="presParOf" srcId="{EBE3FCB0-E8EE-4D8E-A1FC-625FA4F924AB}" destId="{6F05A48F-4F65-4BB1-B133-AC6FE7ED6C44}" srcOrd="1" destOrd="0" presId="urn:microsoft.com/office/officeart/2008/layout/VerticalCurvedList"/>
    <dgm:cxn modelId="{D8AC31F2-3FBC-4798-9FA2-763AA0A82E24}" type="presParOf" srcId="{EBE3FCB0-E8EE-4D8E-A1FC-625FA4F924AB}" destId="{D5F18ABD-E9C2-4AC0-A811-D26E144CF3C1}" srcOrd="2" destOrd="0" presId="urn:microsoft.com/office/officeart/2008/layout/VerticalCurvedList"/>
    <dgm:cxn modelId="{37F0E0FC-740C-4E10-BA5A-6AAB03573D6A}" type="presParOf" srcId="{EBE3FCB0-E8EE-4D8E-A1FC-625FA4F924AB}" destId="{BEDACE93-7C00-4BBA-8D87-B4474B20D138}" srcOrd="3" destOrd="0" presId="urn:microsoft.com/office/officeart/2008/layout/VerticalCurvedList"/>
    <dgm:cxn modelId="{7EDABDD4-662F-4024-AE57-7B1AAAAC109B}" type="presParOf" srcId="{D625C077-CB2A-4591-8757-C211ED856B6C}" destId="{47A8C1B1-D79E-42B5-AD16-256B2BED3B16}" srcOrd="1" destOrd="0" presId="urn:microsoft.com/office/officeart/2008/layout/VerticalCurvedList"/>
    <dgm:cxn modelId="{BD96364C-3BF3-4CAB-8B97-300EDF9D6AA5}" type="presParOf" srcId="{D625C077-CB2A-4591-8757-C211ED856B6C}" destId="{41AC6323-F285-43B3-976E-032AAE5345B2}" srcOrd="2" destOrd="0" presId="urn:microsoft.com/office/officeart/2008/layout/VerticalCurvedList"/>
    <dgm:cxn modelId="{91BCC457-7924-4980-8A95-8C30417BC93B}" type="presParOf" srcId="{41AC6323-F285-43B3-976E-032AAE5345B2}" destId="{179E2A0E-7987-4A91-A668-7728F190E499}" srcOrd="0" destOrd="0" presId="urn:microsoft.com/office/officeart/2008/layout/VerticalCurvedList"/>
    <dgm:cxn modelId="{9540F18D-C8BB-486A-8D09-72ADED0FB194}" type="presParOf" srcId="{D625C077-CB2A-4591-8757-C211ED856B6C}" destId="{EC31FCA4-1263-4776-86D1-7A81C7193E4A}" srcOrd="3" destOrd="0" presId="urn:microsoft.com/office/officeart/2008/layout/VerticalCurvedList"/>
    <dgm:cxn modelId="{581B3D3D-1C0C-45F7-8B16-B72F0D2DCF92}" type="presParOf" srcId="{D625C077-CB2A-4591-8757-C211ED856B6C}" destId="{22E1F9DD-90B7-4CA0-AABA-F743B8BCA3BA}" srcOrd="4" destOrd="0" presId="urn:microsoft.com/office/officeart/2008/layout/VerticalCurvedList"/>
    <dgm:cxn modelId="{9C62C114-16AC-45D0-8871-A23AB82C6A10}" type="presParOf" srcId="{22E1F9DD-90B7-4CA0-AABA-F743B8BCA3BA}" destId="{D3EB224B-1000-4562-B7DF-7005899F69FD}" srcOrd="0" destOrd="0" presId="urn:microsoft.com/office/officeart/2008/layout/VerticalCurvedList"/>
    <dgm:cxn modelId="{CBBA2AAF-5F13-481E-8D18-A5D6486D0B96}" type="presParOf" srcId="{D625C077-CB2A-4591-8757-C211ED856B6C}" destId="{0E1E5A25-82D9-4705-B8A4-FC6E01817749}" srcOrd="5" destOrd="0" presId="urn:microsoft.com/office/officeart/2008/layout/VerticalCurvedList"/>
    <dgm:cxn modelId="{E60F38A6-4C92-4C64-804F-08BA47DD92D6}" type="presParOf" srcId="{D625C077-CB2A-4591-8757-C211ED856B6C}" destId="{0EB0CF8C-270A-447E-8863-3B21FAFEDD0C}" srcOrd="6" destOrd="0" presId="urn:microsoft.com/office/officeart/2008/layout/VerticalCurvedList"/>
    <dgm:cxn modelId="{1DF10E83-31BE-44DE-A70C-12947FBEC339}" type="presParOf" srcId="{0EB0CF8C-270A-447E-8863-3B21FAFEDD0C}" destId="{B2EE6333-E87C-4593-A98D-348456049CB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A89DAD59-C7F4-462C-A523-8B9DF3B5BD20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C7DFA2E-8A36-440F-926C-C2C47EF9366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26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เมษายน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56C7610-70FB-4A8B-B1C6-208C2295FA58}" type="par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B97BDF9-CB0E-4B4F-8291-892FFBD5A498}" type="sib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076FD271-1001-4D53-B118-497A1BEAFF9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12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C3ADB02-29EE-4A73-9449-744CB8E1DC8D}" type="par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AA42D73-AB37-4FFF-8923-60F4D32EA98E}" type="sib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115DDE55-CB37-4741-883C-5B8C4B1DF29A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 ศาลากลางจังหวัดกาฬสินธุ์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F322F83-B67C-4E54-BE60-495B26271432}" type="sib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AF59A3CF-624E-4B9B-8D10-5DA94CC1AC19}" type="par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E7CB3512-9969-497A-804B-653F6FF499F4}" type="pres">
      <dgm:prSet presAssocID="{A89DAD59-C7F4-462C-A523-8B9DF3B5BD2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D625C077-CB2A-4591-8757-C211ED856B6C}" type="pres">
      <dgm:prSet presAssocID="{A89DAD59-C7F4-462C-A523-8B9DF3B5BD20}" presName="Name1" presStyleCnt="0"/>
      <dgm:spPr/>
    </dgm:pt>
    <dgm:pt modelId="{EBE3FCB0-E8EE-4D8E-A1FC-625FA4F924AB}" type="pres">
      <dgm:prSet presAssocID="{A89DAD59-C7F4-462C-A523-8B9DF3B5BD20}" presName="cycle" presStyleCnt="0"/>
      <dgm:spPr/>
    </dgm:pt>
    <dgm:pt modelId="{75C8681E-F6E3-4BD1-90A9-3C2CFC02C53F}" type="pres">
      <dgm:prSet presAssocID="{A89DAD59-C7F4-462C-A523-8B9DF3B5BD20}" presName="srcNode" presStyleLbl="node1" presStyleIdx="0" presStyleCnt="3"/>
      <dgm:spPr/>
    </dgm:pt>
    <dgm:pt modelId="{6F05A48F-4F65-4BB1-B133-AC6FE7ED6C44}" type="pres">
      <dgm:prSet presAssocID="{A89DAD59-C7F4-462C-A523-8B9DF3B5BD20}" presName="conn" presStyleLbl="parChTrans1D2" presStyleIdx="0" presStyleCnt="1"/>
      <dgm:spPr/>
      <dgm:t>
        <a:bodyPr/>
        <a:lstStyle/>
        <a:p>
          <a:endParaRPr lang="th-TH"/>
        </a:p>
      </dgm:t>
    </dgm:pt>
    <dgm:pt modelId="{D5F18ABD-E9C2-4AC0-A811-D26E144CF3C1}" type="pres">
      <dgm:prSet presAssocID="{A89DAD59-C7F4-462C-A523-8B9DF3B5BD20}" presName="extraNode" presStyleLbl="node1" presStyleIdx="0" presStyleCnt="3"/>
      <dgm:spPr/>
    </dgm:pt>
    <dgm:pt modelId="{BEDACE93-7C00-4BBA-8D87-B4474B20D138}" type="pres">
      <dgm:prSet presAssocID="{A89DAD59-C7F4-462C-A523-8B9DF3B5BD20}" presName="dstNode" presStyleLbl="node1" presStyleIdx="0" presStyleCnt="3"/>
      <dgm:spPr/>
    </dgm:pt>
    <dgm:pt modelId="{47A8C1B1-D79E-42B5-AD16-256B2BED3B16}" type="pres">
      <dgm:prSet presAssocID="{9C7DFA2E-8A36-440F-926C-C2C47EF9366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1AC6323-F285-43B3-976E-032AAE5345B2}" type="pres">
      <dgm:prSet presAssocID="{9C7DFA2E-8A36-440F-926C-C2C47EF9366B}" presName="accent_1" presStyleCnt="0"/>
      <dgm:spPr/>
    </dgm:pt>
    <dgm:pt modelId="{179E2A0E-7987-4A91-A668-7728F190E499}" type="pres">
      <dgm:prSet presAssocID="{9C7DFA2E-8A36-440F-926C-C2C47EF9366B}" presName="accentRepeatNode" presStyleLbl="solidFgAcc1" presStyleIdx="0" presStyleCnt="3"/>
      <dgm:spPr/>
    </dgm:pt>
    <dgm:pt modelId="{EC31FCA4-1263-4776-86D1-7A81C7193E4A}" type="pres">
      <dgm:prSet presAssocID="{115DDE55-CB37-4741-883C-5B8C4B1DF29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2E1F9DD-90B7-4CA0-AABA-F743B8BCA3BA}" type="pres">
      <dgm:prSet presAssocID="{115DDE55-CB37-4741-883C-5B8C4B1DF29A}" presName="accent_2" presStyleCnt="0"/>
      <dgm:spPr/>
    </dgm:pt>
    <dgm:pt modelId="{D3EB224B-1000-4562-B7DF-7005899F69FD}" type="pres">
      <dgm:prSet presAssocID="{115DDE55-CB37-4741-883C-5B8C4B1DF29A}" presName="accentRepeatNode" presStyleLbl="solidFgAcc1" presStyleIdx="1" presStyleCnt="3"/>
      <dgm:spPr/>
    </dgm:pt>
    <dgm:pt modelId="{0E1E5A25-82D9-4705-B8A4-FC6E01817749}" type="pres">
      <dgm:prSet presAssocID="{076FD271-1001-4D53-B118-497A1BEAFF9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B0CF8C-270A-447E-8863-3B21FAFEDD0C}" type="pres">
      <dgm:prSet presAssocID="{076FD271-1001-4D53-B118-497A1BEAFF9B}" presName="accent_3" presStyleCnt="0"/>
      <dgm:spPr/>
    </dgm:pt>
    <dgm:pt modelId="{B2EE6333-E87C-4593-A98D-348456049CBF}" type="pres">
      <dgm:prSet presAssocID="{076FD271-1001-4D53-B118-497A1BEAFF9B}" presName="accentRepeatNode" presStyleLbl="solidFgAcc1" presStyleIdx="2" presStyleCnt="3"/>
      <dgm:spPr/>
    </dgm:pt>
  </dgm:ptLst>
  <dgm:cxnLst>
    <dgm:cxn modelId="{CCA2545A-3E2E-4CCB-A4D7-72E6FD8859FE}" type="presOf" srcId="{9C7DFA2E-8A36-440F-926C-C2C47EF9366B}" destId="{47A8C1B1-D79E-42B5-AD16-256B2BED3B16}" srcOrd="0" destOrd="0" presId="urn:microsoft.com/office/officeart/2008/layout/VerticalCurvedList"/>
    <dgm:cxn modelId="{5AD595DF-8109-43BF-A0B4-1FCFC3F87C67}" type="presOf" srcId="{DB97BDF9-CB0E-4B4F-8291-892FFBD5A498}" destId="{6F05A48F-4F65-4BB1-B133-AC6FE7ED6C44}" srcOrd="0" destOrd="0" presId="urn:microsoft.com/office/officeart/2008/layout/VerticalCurvedList"/>
    <dgm:cxn modelId="{442FA7BE-FC65-4A57-BD5F-6623FDE04E05}" srcId="{A89DAD59-C7F4-462C-A523-8B9DF3B5BD20}" destId="{076FD271-1001-4D53-B118-497A1BEAFF9B}" srcOrd="2" destOrd="0" parTransId="{0C3ADB02-29EE-4A73-9449-744CB8E1DC8D}" sibTransId="{DAA42D73-AB37-4FFF-8923-60F4D32EA98E}"/>
    <dgm:cxn modelId="{F4F7725A-C1BC-4381-AD8E-BD025BA9D46A}" type="presOf" srcId="{076FD271-1001-4D53-B118-497A1BEAFF9B}" destId="{0E1E5A25-82D9-4705-B8A4-FC6E01817749}" srcOrd="0" destOrd="0" presId="urn:microsoft.com/office/officeart/2008/layout/VerticalCurvedList"/>
    <dgm:cxn modelId="{278A855A-749A-478F-BE37-8D80EBCD6962}" srcId="{A89DAD59-C7F4-462C-A523-8B9DF3B5BD20}" destId="{9C7DFA2E-8A36-440F-926C-C2C47EF9366B}" srcOrd="0" destOrd="0" parTransId="{256C7610-70FB-4A8B-B1C6-208C2295FA58}" sibTransId="{DB97BDF9-CB0E-4B4F-8291-892FFBD5A498}"/>
    <dgm:cxn modelId="{84B184A2-E1C0-4647-84FC-3D7950F4030D}" srcId="{A89DAD59-C7F4-462C-A523-8B9DF3B5BD20}" destId="{115DDE55-CB37-4741-883C-5B8C4B1DF29A}" srcOrd="1" destOrd="0" parTransId="{AF59A3CF-624E-4B9B-8D10-5DA94CC1AC19}" sibTransId="{8F322F83-B67C-4E54-BE60-495B26271432}"/>
    <dgm:cxn modelId="{0A9AE77A-ADD3-468B-8196-890B3D5574B2}" type="presOf" srcId="{A89DAD59-C7F4-462C-A523-8B9DF3B5BD20}" destId="{E7CB3512-9969-497A-804B-653F6FF499F4}" srcOrd="0" destOrd="0" presId="urn:microsoft.com/office/officeart/2008/layout/VerticalCurvedList"/>
    <dgm:cxn modelId="{75D2E3E6-2DA8-49E7-ACB2-CCA27F8911C8}" type="presOf" srcId="{115DDE55-CB37-4741-883C-5B8C4B1DF29A}" destId="{EC31FCA4-1263-4776-86D1-7A81C7193E4A}" srcOrd="0" destOrd="0" presId="urn:microsoft.com/office/officeart/2008/layout/VerticalCurvedList"/>
    <dgm:cxn modelId="{F0141277-C962-4DD1-91E9-E60B4CB5F2A8}" type="presParOf" srcId="{E7CB3512-9969-497A-804B-653F6FF499F4}" destId="{D625C077-CB2A-4591-8757-C211ED856B6C}" srcOrd="0" destOrd="0" presId="urn:microsoft.com/office/officeart/2008/layout/VerticalCurvedList"/>
    <dgm:cxn modelId="{48F1A42C-7E89-4540-8C7F-8CF3C19210B7}" type="presParOf" srcId="{D625C077-CB2A-4591-8757-C211ED856B6C}" destId="{EBE3FCB0-E8EE-4D8E-A1FC-625FA4F924AB}" srcOrd="0" destOrd="0" presId="urn:microsoft.com/office/officeart/2008/layout/VerticalCurvedList"/>
    <dgm:cxn modelId="{86C4112A-4009-47D0-8F93-72CEDF4F7DDE}" type="presParOf" srcId="{EBE3FCB0-E8EE-4D8E-A1FC-625FA4F924AB}" destId="{75C8681E-F6E3-4BD1-90A9-3C2CFC02C53F}" srcOrd="0" destOrd="0" presId="urn:microsoft.com/office/officeart/2008/layout/VerticalCurvedList"/>
    <dgm:cxn modelId="{75E6332E-D405-403F-BA8D-AB31CD5F4548}" type="presParOf" srcId="{EBE3FCB0-E8EE-4D8E-A1FC-625FA4F924AB}" destId="{6F05A48F-4F65-4BB1-B133-AC6FE7ED6C44}" srcOrd="1" destOrd="0" presId="urn:microsoft.com/office/officeart/2008/layout/VerticalCurvedList"/>
    <dgm:cxn modelId="{ED606497-BE7A-4F57-B59C-5C15D449C2C7}" type="presParOf" srcId="{EBE3FCB0-E8EE-4D8E-A1FC-625FA4F924AB}" destId="{D5F18ABD-E9C2-4AC0-A811-D26E144CF3C1}" srcOrd="2" destOrd="0" presId="urn:microsoft.com/office/officeart/2008/layout/VerticalCurvedList"/>
    <dgm:cxn modelId="{461F5B4C-2E51-4FFD-9B4D-FD2E3BE4D582}" type="presParOf" srcId="{EBE3FCB0-E8EE-4D8E-A1FC-625FA4F924AB}" destId="{BEDACE93-7C00-4BBA-8D87-B4474B20D138}" srcOrd="3" destOrd="0" presId="urn:microsoft.com/office/officeart/2008/layout/VerticalCurvedList"/>
    <dgm:cxn modelId="{0D7DB62B-9A0C-4312-9164-9C26D571892B}" type="presParOf" srcId="{D625C077-CB2A-4591-8757-C211ED856B6C}" destId="{47A8C1B1-D79E-42B5-AD16-256B2BED3B16}" srcOrd="1" destOrd="0" presId="urn:microsoft.com/office/officeart/2008/layout/VerticalCurvedList"/>
    <dgm:cxn modelId="{3F6B7BA4-189E-4522-8855-29C46A8EA54D}" type="presParOf" srcId="{D625C077-CB2A-4591-8757-C211ED856B6C}" destId="{41AC6323-F285-43B3-976E-032AAE5345B2}" srcOrd="2" destOrd="0" presId="urn:microsoft.com/office/officeart/2008/layout/VerticalCurvedList"/>
    <dgm:cxn modelId="{550E30E5-2236-4AF3-971F-0AE8DF5F38F5}" type="presParOf" srcId="{41AC6323-F285-43B3-976E-032AAE5345B2}" destId="{179E2A0E-7987-4A91-A668-7728F190E499}" srcOrd="0" destOrd="0" presId="urn:microsoft.com/office/officeart/2008/layout/VerticalCurvedList"/>
    <dgm:cxn modelId="{754891DC-5009-4DF6-B021-D323198C3776}" type="presParOf" srcId="{D625C077-CB2A-4591-8757-C211ED856B6C}" destId="{EC31FCA4-1263-4776-86D1-7A81C7193E4A}" srcOrd="3" destOrd="0" presId="urn:microsoft.com/office/officeart/2008/layout/VerticalCurvedList"/>
    <dgm:cxn modelId="{941955DA-3796-4BDD-BFDE-6F29A3E1A201}" type="presParOf" srcId="{D625C077-CB2A-4591-8757-C211ED856B6C}" destId="{22E1F9DD-90B7-4CA0-AABA-F743B8BCA3BA}" srcOrd="4" destOrd="0" presId="urn:microsoft.com/office/officeart/2008/layout/VerticalCurvedList"/>
    <dgm:cxn modelId="{30B56F09-191E-4E1C-992A-8D83814322E0}" type="presParOf" srcId="{22E1F9DD-90B7-4CA0-AABA-F743B8BCA3BA}" destId="{D3EB224B-1000-4562-B7DF-7005899F69FD}" srcOrd="0" destOrd="0" presId="urn:microsoft.com/office/officeart/2008/layout/VerticalCurvedList"/>
    <dgm:cxn modelId="{D65E8D9B-158A-4D70-9DBB-3235344EC532}" type="presParOf" srcId="{D625C077-CB2A-4591-8757-C211ED856B6C}" destId="{0E1E5A25-82D9-4705-B8A4-FC6E01817749}" srcOrd="5" destOrd="0" presId="urn:microsoft.com/office/officeart/2008/layout/VerticalCurvedList"/>
    <dgm:cxn modelId="{567DEB42-18B2-41C1-AC74-BF0FC671C18C}" type="presParOf" srcId="{D625C077-CB2A-4591-8757-C211ED856B6C}" destId="{0EB0CF8C-270A-447E-8863-3B21FAFEDD0C}" srcOrd="6" destOrd="0" presId="urn:microsoft.com/office/officeart/2008/layout/VerticalCurvedList"/>
    <dgm:cxn modelId="{6F9FD15D-0C4B-4F41-8A81-4EBCB4D51D68}" type="presParOf" srcId="{0EB0CF8C-270A-447E-8863-3B21FAFEDD0C}" destId="{B2EE6333-E87C-4593-A98D-348456049CB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89DAD59-C7F4-462C-A523-8B9DF3B5BD20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C7DFA2E-8A36-440F-926C-C2C47EF9366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24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เมษายน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56C7610-70FB-4A8B-B1C6-208C2295FA58}" type="par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B97BDF9-CB0E-4B4F-8291-892FFBD5A498}" type="sib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076FD271-1001-4D53-B118-497A1BEAFF9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7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C3ADB02-29EE-4A73-9449-744CB8E1DC8D}" type="par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AA42D73-AB37-4FFF-8923-60F4D32EA98E}" type="sib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115DDE55-CB37-4741-883C-5B8C4B1DF29A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 ศาลากลางจังหวัดมุกดาหาร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F322F83-B67C-4E54-BE60-495B26271432}" type="sib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AF59A3CF-624E-4B9B-8D10-5DA94CC1AC19}" type="par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E7CB3512-9969-497A-804B-653F6FF499F4}" type="pres">
      <dgm:prSet presAssocID="{A89DAD59-C7F4-462C-A523-8B9DF3B5BD2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D625C077-CB2A-4591-8757-C211ED856B6C}" type="pres">
      <dgm:prSet presAssocID="{A89DAD59-C7F4-462C-A523-8B9DF3B5BD20}" presName="Name1" presStyleCnt="0"/>
      <dgm:spPr/>
    </dgm:pt>
    <dgm:pt modelId="{EBE3FCB0-E8EE-4D8E-A1FC-625FA4F924AB}" type="pres">
      <dgm:prSet presAssocID="{A89DAD59-C7F4-462C-A523-8B9DF3B5BD20}" presName="cycle" presStyleCnt="0"/>
      <dgm:spPr/>
    </dgm:pt>
    <dgm:pt modelId="{75C8681E-F6E3-4BD1-90A9-3C2CFC02C53F}" type="pres">
      <dgm:prSet presAssocID="{A89DAD59-C7F4-462C-A523-8B9DF3B5BD20}" presName="srcNode" presStyleLbl="node1" presStyleIdx="0" presStyleCnt="3"/>
      <dgm:spPr/>
    </dgm:pt>
    <dgm:pt modelId="{6F05A48F-4F65-4BB1-B133-AC6FE7ED6C44}" type="pres">
      <dgm:prSet presAssocID="{A89DAD59-C7F4-462C-A523-8B9DF3B5BD20}" presName="conn" presStyleLbl="parChTrans1D2" presStyleIdx="0" presStyleCnt="1"/>
      <dgm:spPr/>
      <dgm:t>
        <a:bodyPr/>
        <a:lstStyle/>
        <a:p>
          <a:endParaRPr lang="th-TH"/>
        </a:p>
      </dgm:t>
    </dgm:pt>
    <dgm:pt modelId="{D5F18ABD-E9C2-4AC0-A811-D26E144CF3C1}" type="pres">
      <dgm:prSet presAssocID="{A89DAD59-C7F4-462C-A523-8B9DF3B5BD20}" presName="extraNode" presStyleLbl="node1" presStyleIdx="0" presStyleCnt="3"/>
      <dgm:spPr/>
    </dgm:pt>
    <dgm:pt modelId="{BEDACE93-7C00-4BBA-8D87-B4474B20D138}" type="pres">
      <dgm:prSet presAssocID="{A89DAD59-C7F4-462C-A523-8B9DF3B5BD20}" presName="dstNode" presStyleLbl="node1" presStyleIdx="0" presStyleCnt="3"/>
      <dgm:spPr/>
    </dgm:pt>
    <dgm:pt modelId="{47A8C1B1-D79E-42B5-AD16-256B2BED3B16}" type="pres">
      <dgm:prSet presAssocID="{9C7DFA2E-8A36-440F-926C-C2C47EF9366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1AC6323-F285-43B3-976E-032AAE5345B2}" type="pres">
      <dgm:prSet presAssocID="{9C7DFA2E-8A36-440F-926C-C2C47EF9366B}" presName="accent_1" presStyleCnt="0"/>
      <dgm:spPr/>
    </dgm:pt>
    <dgm:pt modelId="{179E2A0E-7987-4A91-A668-7728F190E499}" type="pres">
      <dgm:prSet presAssocID="{9C7DFA2E-8A36-440F-926C-C2C47EF9366B}" presName="accentRepeatNode" presStyleLbl="solidFgAcc1" presStyleIdx="0" presStyleCnt="3"/>
      <dgm:spPr/>
    </dgm:pt>
    <dgm:pt modelId="{EC31FCA4-1263-4776-86D1-7A81C7193E4A}" type="pres">
      <dgm:prSet presAssocID="{115DDE55-CB37-4741-883C-5B8C4B1DF29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2E1F9DD-90B7-4CA0-AABA-F743B8BCA3BA}" type="pres">
      <dgm:prSet presAssocID="{115DDE55-CB37-4741-883C-5B8C4B1DF29A}" presName="accent_2" presStyleCnt="0"/>
      <dgm:spPr/>
    </dgm:pt>
    <dgm:pt modelId="{D3EB224B-1000-4562-B7DF-7005899F69FD}" type="pres">
      <dgm:prSet presAssocID="{115DDE55-CB37-4741-883C-5B8C4B1DF29A}" presName="accentRepeatNode" presStyleLbl="solidFgAcc1" presStyleIdx="1" presStyleCnt="3"/>
      <dgm:spPr/>
    </dgm:pt>
    <dgm:pt modelId="{0E1E5A25-82D9-4705-B8A4-FC6E01817749}" type="pres">
      <dgm:prSet presAssocID="{076FD271-1001-4D53-B118-497A1BEAFF9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B0CF8C-270A-447E-8863-3B21FAFEDD0C}" type="pres">
      <dgm:prSet presAssocID="{076FD271-1001-4D53-B118-497A1BEAFF9B}" presName="accent_3" presStyleCnt="0"/>
      <dgm:spPr/>
    </dgm:pt>
    <dgm:pt modelId="{B2EE6333-E87C-4593-A98D-348456049CBF}" type="pres">
      <dgm:prSet presAssocID="{076FD271-1001-4D53-B118-497A1BEAFF9B}" presName="accentRepeatNode" presStyleLbl="solidFgAcc1" presStyleIdx="2" presStyleCnt="3"/>
      <dgm:spPr/>
    </dgm:pt>
  </dgm:ptLst>
  <dgm:cxnLst>
    <dgm:cxn modelId="{AAA34FB2-BABA-4D88-8257-C448E0E4A318}" type="presOf" srcId="{115DDE55-CB37-4741-883C-5B8C4B1DF29A}" destId="{EC31FCA4-1263-4776-86D1-7A81C7193E4A}" srcOrd="0" destOrd="0" presId="urn:microsoft.com/office/officeart/2008/layout/VerticalCurvedList"/>
    <dgm:cxn modelId="{455ED98B-E07B-4263-910E-A9F5F1E610CD}" type="presOf" srcId="{A89DAD59-C7F4-462C-A523-8B9DF3B5BD20}" destId="{E7CB3512-9969-497A-804B-653F6FF499F4}" srcOrd="0" destOrd="0" presId="urn:microsoft.com/office/officeart/2008/layout/VerticalCurvedList"/>
    <dgm:cxn modelId="{442FA7BE-FC65-4A57-BD5F-6623FDE04E05}" srcId="{A89DAD59-C7F4-462C-A523-8B9DF3B5BD20}" destId="{076FD271-1001-4D53-B118-497A1BEAFF9B}" srcOrd="2" destOrd="0" parTransId="{0C3ADB02-29EE-4A73-9449-744CB8E1DC8D}" sibTransId="{DAA42D73-AB37-4FFF-8923-60F4D32EA98E}"/>
    <dgm:cxn modelId="{278A855A-749A-478F-BE37-8D80EBCD6962}" srcId="{A89DAD59-C7F4-462C-A523-8B9DF3B5BD20}" destId="{9C7DFA2E-8A36-440F-926C-C2C47EF9366B}" srcOrd="0" destOrd="0" parTransId="{256C7610-70FB-4A8B-B1C6-208C2295FA58}" sibTransId="{DB97BDF9-CB0E-4B4F-8291-892FFBD5A498}"/>
    <dgm:cxn modelId="{84B184A2-E1C0-4647-84FC-3D7950F4030D}" srcId="{A89DAD59-C7F4-462C-A523-8B9DF3B5BD20}" destId="{115DDE55-CB37-4741-883C-5B8C4B1DF29A}" srcOrd="1" destOrd="0" parTransId="{AF59A3CF-624E-4B9B-8D10-5DA94CC1AC19}" sibTransId="{8F322F83-B67C-4E54-BE60-495B26271432}"/>
    <dgm:cxn modelId="{EC8F7F61-7488-4EA5-8423-8B1E23475F8E}" type="presOf" srcId="{076FD271-1001-4D53-B118-497A1BEAFF9B}" destId="{0E1E5A25-82D9-4705-B8A4-FC6E01817749}" srcOrd="0" destOrd="0" presId="urn:microsoft.com/office/officeart/2008/layout/VerticalCurvedList"/>
    <dgm:cxn modelId="{4FBBCC1E-EBD6-4900-8810-759911EA0B52}" type="presOf" srcId="{9C7DFA2E-8A36-440F-926C-C2C47EF9366B}" destId="{47A8C1B1-D79E-42B5-AD16-256B2BED3B16}" srcOrd="0" destOrd="0" presId="urn:microsoft.com/office/officeart/2008/layout/VerticalCurvedList"/>
    <dgm:cxn modelId="{889AC4D8-7FA6-4ADC-BF6B-698A2226EBDA}" type="presOf" srcId="{DB97BDF9-CB0E-4B4F-8291-892FFBD5A498}" destId="{6F05A48F-4F65-4BB1-B133-AC6FE7ED6C44}" srcOrd="0" destOrd="0" presId="urn:microsoft.com/office/officeart/2008/layout/VerticalCurvedList"/>
    <dgm:cxn modelId="{0B483F13-F90A-4488-9568-8B6F9E391D20}" type="presParOf" srcId="{E7CB3512-9969-497A-804B-653F6FF499F4}" destId="{D625C077-CB2A-4591-8757-C211ED856B6C}" srcOrd="0" destOrd="0" presId="urn:microsoft.com/office/officeart/2008/layout/VerticalCurvedList"/>
    <dgm:cxn modelId="{9C5E19DA-211E-4568-BCEB-AF76FD1B6487}" type="presParOf" srcId="{D625C077-CB2A-4591-8757-C211ED856B6C}" destId="{EBE3FCB0-E8EE-4D8E-A1FC-625FA4F924AB}" srcOrd="0" destOrd="0" presId="urn:microsoft.com/office/officeart/2008/layout/VerticalCurvedList"/>
    <dgm:cxn modelId="{1BCD456D-847B-43A0-A7B2-C1615EFDB482}" type="presParOf" srcId="{EBE3FCB0-E8EE-4D8E-A1FC-625FA4F924AB}" destId="{75C8681E-F6E3-4BD1-90A9-3C2CFC02C53F}" srcOrd="0" destOrd="0" presId="urn:microsoft.com/office/officeart/2008/layout/VerticalCurvedList"/>
    <dgm:cxn modelId="{F14D1EC4-F1D3-4BA7-BCDA-9DD8C2F80E11}" type="presParOf" srcId="{EBE3FCB0-E8EE-4D8E-A1FC-625FA4F924AB}" destId="{6F05A48F-4F65-4BB1-B133-AC6FE7ED6C44}" srcOrd="1" destOrd="0" presId="urn:microsoft.com/office/officeart/2008/layout/VerticalCurvedList"/>
    <dgm:cxn modelId="{BC8FA0F9-B07A-4CBD-BBD2-87BEF7E862C0}" type="presParOf" srcId="{EBE3FCB0-E8EE-4D8E-A1FC-625FA4F924AB}" destId="{D5F18ABD-E9C2-4AC0-A811-D26E144CF3C1}" srcOrd="2" destOrd="0" presId="urn:microsoft.com/office/officeart/2008/layout/VerticalCurvedList"/>
    <dgm:cxn modelId="{E7A9A2C5-1B88-41EC-9A62-C74094A3B016}" type="presParOf" srcId="{EBE3FCB0-E8EE-4D8E-A1FC-625FA4F924AB}" destId="{BEDACE93-7C00-4BBA-8D87-B4474B20D138}" srcOrd="3" destOrd="0" presId="urn:microsoft.com/office/officeart/2008/layout/VerticalCurvedList"/>
    <dgm:cxn modelId="{E4023C1E-7BD4-4B93-B477-F36ED02654EC}" type="presParOf" srcId="{D625C077-CB2A-4591-8757-C211ED856B6C}" destId="{47A8C1B1-D79E-42B5-AD16-256B2BED3B16}" srcOrd="1" destOrd="0" presId="urn:microsoft.com/office/officeart/2008/layout/VerticalCurvedList"/>
    <dgm:cxn modelId="{0732AA90-C09C-444A-A210-8C51317A605C}" type="presParOf" srcId="{D625C077-CB2A-4591-8757-C211ED856B6C}" destId="{41AC6323-F285-43B3-976E-032AAE5345B2}" srcOrd="2" destOrd="0" presId="urn:microsoft.com/office/officeart/2008/layout/VerticalCurvedList"/>
    <dgm:cxn modelId="{EB84A826-269B-487A-904B-32D8820EDE1C}" type="presParOf" srcId="{41AC6323-F285-43B3-976E-032AAE5345B2}" destId="{179E2A0E-7987-4A91-A668-7728F190E499}" srcOrd="0" destOrd="0" presId="urn:microsoft.com/office/officeart/2008/layout/VerticalCurvedList"/>
    <dgm:cxn modelId="{432584A3-B1FE-4B41-AF91-DE2EF3914A35}" type="presParOf" srcId="{D625C077-CB2A-4591-8757-C211ED856B6C}" destId="{EC31FCA4-1263-4776-86D1-7A81C7193E4A}" srcOrd="3" destOrd="0" presId="urn:microsoft.com/office/officeart/2008/layout/VerticalCurvedList"/>
    <dgm:cxn modelId="{CEC82761-B8B8-4677-9060-47CD8CDD3197}" type="presParOf" srcId="{D625C077-CB2A-4591-8757-C211ED856B6C}" destId="{22E1F9DD-90B7-4CA0-AABA-F743B8BCA3BA}" srcOrd="4" destOrd="0" presId="urn:microsoft.com/office/officeart/2008/layout/VerticalCurvedList"/>
    <dgm:cxn modelId="{5AD479C0-FFF4-4C6B-A175-E537B96A9D6C}" type="presParOf" srcId="{22E1F9DD-90B7-4CA0-AABA-F743B8BCA3BA}" destId="{D3EB224B-1000-4562-B7DF-7005899F69FD}" srcOrd="0" destOrd="0" presId="urn:microsoft.com/office/officeart/2008/layout/VerticalCurvedList"/>
    <dgm:cxn modelId="{B7A5226B-53D6-49FE-9F5A-1B10C2108961}" type="presParOf" srcId="{D625C077-CB2A-4591-8757-C211ED856B6C}" destId="{0E1E5A25-82D9-4705-B8A4-FC6E01817749}" srcOrd="5" destOrd="0" presId="urn:microsoft.com/office/officeart/2008/layout/VerticalCurvedList"/>
    <dgm:cxn modelId="{3A95AAFE-01C8-4EA3-9150-7FDC41A81592}" type="presParOf" srcId="{D625C077-CB2A-4591-8757-C211ED856B6C}" destId="{0EB0CF8C-270A-447E-8863-3B21FAFEDD0C}" srcOrd="6" destOrd="0" presId="urn:microsoft.com/office/officeart/2008/layout/VerticalCurvedList"/>
    <dgm:cxn modelId="{3E4FA146-6A25-418B-92B0-49D7807BFABB}" type="presParOf" srcId="{0EB0CF8C-270A-447E-8863-3B21FAFEDD0C}" destId="{B2EE6333-E87C-4593-A98D-348456049CB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A89DAD59-C7F4-462C-A523-8B9DF3B5BD20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C7DFA2E-8A36-440F-926C-C2C47EF9366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7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พฤษภาคม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56C7610-70FB-4A8B-B1C6-208C2295FA58}" type="par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B97BDF9-CB0E-4B4F-8291-892FFBD5A498}" type="sib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076FD271-1001-4D53-B118-497A1BEAFF9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การประชุม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37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C3ADB02-29EE-4A73-9449-744CB8E1DC8D}" type="par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AA42D73-AB37-4FFF-8923-60F4D32EA98E}" type="sib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115DDE55-CB37-4741-883C-5B8C4B1DF29A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โรงแรมโฆษะ จังหวัดขอนแก่น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F322F83-B67C-4E54-BE60-495B26271432}" type="sib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AF59A3CF-624E-4B9B-8D10-5DA94CC1AC19}" type="par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E7CB3512-9969-497A-804B-653F6FF499F4}" type="pres">
      <dgm:prSet presAssocID="{A89DAD59-C7F4-462C-A523-8B9DF3B5BD2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D625C077-CB2A-4591-8757-C211ED856B6C}" type="pres">
      <dgm:prSet presAssocID="{A89DAD59-C7F4-462C-A523-8B9DF3B5BD20}" presName="Name1" presStyleCnt="0"/>
      <dgm:spPr/>
    </dgm:pt>
    <dgm:pt modelId="{EBE3FCB0-E8EE-4D8E-A1FC-625FA4F924AB}" type="pres">
      <dgm:prSet presAssocID="{A89DAD59-C7F4-462C-A523-8B9DF3B5BD20}" presName="cycle" presStyleCnt="0"/>
      <dgm:spPr/>
    </dgm:pt>
    <dgm:pt modelId="{75C8681E-F6E3-4BD1-90A9-3C2CFC02C53F}" type="pres">
      <dgm:prSet presAssocID="{A89DAD59-C7F4-462C-A523-8B9DF3B5BD20}" presName="srcNode" presStyleLbl="node1" presStyleIdx="0" presStyleCnt="3"/>
      <dgm:spPr/>
    </dgm:pt>
    <dgm:pt modelId="{6F05A48F-4F65-4BB1-B133-AC6FE7ED6C44}" type="pres">
      <dgm:prSet presAssocID="{A89DAD59-C7F4-462C-A523-8B9DF3B5BD20}" presName="conn" presStyleLbl="parChTrans1D2" presStyleIdx="0" presStyleCnt="1"/>
      <dgm:spPr/>
      <dgm:t>
        <a:bodyPr/>
        <a:lstStyle/>
        <a:p>
          <a:endParaRPr lang="th-TH"/>
        </a:p>
      </dgm:t>
    </dgm:pt>
    <dgm:pt modelId="{D5F18ABD-E9C2-4AC0-A811-D26E144CF3C1}" type="pres">
      <dgm:prSet presAssocID="{A89DAD59-C7F4-462C-A523-8B9DF3B5BD20}" presName="extraNode" presStyleLbl="node1" presStyleIdx="0" presStyleCnt="3"/>
      <dgm:spPr/>
    </dgm:pt>
    <dgm:pt modelId="{BEDACE93-7C00-4BBA-8D87-B4474B20D138}" type="pres">
      <dgm:prSet presAssocID="{A89DAD59-C7F4-462C-A523-8B9DF3B5BD20}" presName="dstNode" presStyleLbl="node1" presStyleIdx="0" presStyleCnt="3"/>
      <dgm:spPr/>
    </dgm:pt>
    <dgm:pt modelId="{47A8C1B1-D79E-42B5-AD16-256B2BED3B16}" type="pres">
      <dgm:prSet presAssocID="{9C7DFA2E-8A36-440F-926C-C2C47EF9366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1AC6323-F285-43B3-976E-032AAE5345B2}" type="pres">
      <dgm:prSet presAssocID="{9C7DFA2E-8A36-440F-926C-C2C47EF9366B}" presName="accent_1" presStyleCnt="0"/>
      <dgm:spPr/>
    </dgm:pt>
    <dgm:pt modelId="{179E2A0E-7987-4A91-A668-7728F190E499}" type="pres">
      <dgm:prSet presAssocID="{9C7DFA2E-8A36-440F-926C-C2C47EF9366B}" presName="accentRepeatNode" presStyleLbl="solidFgAcc1" presStyleIdx="0" presStyleCnt="3"/>
      <dgm:spPr/>
    </dgm:pt>
    <dgm:pt modelId="{EC31FCA4-1263-4776-86D1-7A81C7193E4A}" type="pres">
      <dgm:prSet presAssocID="{115DDE55-CB37-4741-883C-5B8C4B1DF29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2E1F9DD-90B7-4CA0-AABA-F743B8BCA3BA}" type="pres">
      <dgm:prSet presAssocID="{115DDE55-CB37-4741-883C-5B8C4B1DF29A}" presName="accent_2" presStyleCnt="0"/>
      <dgm:spPr/>
    </dgm:pt>
    <dgm:pt modelId="{D3EB224B-1000-4562-B7DF-7005899F69FD}" type="pres">
      <dgm:prSet presAssocID="{115DDE55-CB37-4741-883C-5B8C4B1DF29A}" presName="accentRepeatNode" presStyleLbl="solidFgAcc1" presStyleIdx="1" presStyleCnt="3"/>
      <dgm:spPr/>
    </dgm:pt>
    <dgm:pt modelId="{0E1E5A25-82D9-4705-B8A4-FC6E01817749}" type="pres">
      <dgm:prSet presAssocID="{076FD271-1001-4D53-B118-497A1BEAFF9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B0CF8C-270A-447E-8863-3B21FAFEDD0C}" type="pres">
      <dgm:prSet presAssocID="{076FD271-1001-4D53-B118-497A1BEAFF9B}" presName="accent_3" presStyleCnt="0"/>
      <dgm:spPr/>
    </dgm:pt>
    <dgm:pt modelId="{B2EE6333-E87C-4593-A98D-348456049CBF}" type="pres">
      <dgm:prSet presAssocID="{076FD271-1001-4D53-B118-497A1BEAFF9B}" presName="accentRepeatNode" presStyleLbl="solidFgAcc1" presStyleIdx="2" presStyleCnt="3"/>
      <dgm:spPr/>
    </dgm:pt>
  </dgm:ptLst>
  <dgm:cxnLst>
    <dgm:cxn modelId="{048BAC7F-863B-45E6-A0BE-C304C24A413F}" type="presOf" srcId="{DB97BDF9-CB0E-4B4F-8291-892FFBD5A498}" destId="{6F05A48F-4F65-4BB1-B133-AC6FE7ED6C44}" srcOrd="0" destOrd="0" presId="urn:microsoft.com/office/officeart/2008/layout/VerticalCurvedList"/>
    <dgm:cxn modelId="{5D3B16B3-96F4-42AD-A4B5-5F83A5635FFB}" type="presOf" srcId="{A89DAD59-C7F4-462C-A523-8B9DF3B5BD20}" destId="{E7CB3512-9969-497A-804B-653F6FF499F4}" srcOrd="0" destOrd="0" presId="urn:microsoft.com/office/officeart/2008/layout/VerticalCurvedList"/>
    <dgm:cxn modelId="{442FA7BE-FC65-4A57-BD5F-6623FDE04E05}" srcId="{A89DAD59-C7F4-462C-A523-8B9DF3B5BD20}" destId="{076FD271-1001-4D53-B118-497A1BEAFF9B}" srcOrd="2" destOrd="0" parTransId="{0C3ADB02-29EE-4A73-9449-744CB8E1DC8D}" sibTransId="{DAA42D73-AB37-4FFF-8923-60F4D32EA98E}"/>
    <dgm:cxn modelId="{E1F62153-FC2F-415D-8B79-9E100A827F18}" type="presOf" srcId="{115DDE55-CB37-4741-883C-5B8C4B1DF29A}" destId="{EC31FCA4-1263-4776-86D1-7A81C7193E4A}" srcOrd="0" destOrd="0" presId="urn:microsoft.com/office/officeart/2008/layout/VerticalCurvedList"/>
    <dgm:cxn modelId="{015FA33A-C63D-4553-AE6E-6686CD12F3C2}" type="presOf" srcId="{076FD271-1001-4D53-B118-497A1BEAFF9B}" destId="{0E1E5A25-82D9-4705-B8A4-FC6E01817749}" srcOrd="0" destOrd="0" presId="urn:microsoft.com/office/officeart/2008/layout/VerticalCurvedList"/>
    <dgm:cxn modelId="{278A855A-749A-478F-BE37-8D80EBCD6962}" srcId="{A89DAD59-C7F4-462C-A523-8B9DF3B5BD20}" destId="{9C7DFA2E-8A36-440F-926C-C2C47EF9366B}" srcOrd="0" destOrd="0" parTransId="{256C7610-70FB-4A8B-B1C6-208C2295FA58}" sibTransId="{DB97BDF9-CB0E-4B4F-8291-892FFBD5A498}"/>
    <dgm:cxn modelId="{84B184A2-E1C0-4647-84FC-3D7950F4030D}" srcId="{A89DAD59-C7F4-462C-A523-8B9DF3B5BD20}" destId="{115DDE55-CB37-4741-883C-5B8C4B1DF29A}" srcOrd="1" destOrd="0" parTransId="{AF59A3CF-624E-4B9B-8D10-5DA94CC1AC19}" sibTransId="{8F322F83-B67C-4E54-BE60-495B26271432}"/>
    <dgm:cxn modelId="{FA15ADE4-1E47-4D61-B487-F26EF7FD034E}" type="presOf" srcId="{9C7DFA2E-8A36-440F-926C-C2C47EF9366B}" destId="{47A8C1B1-D79E-42B5-AD16-256B2BED3B16}" srcOrd="0" destOrd="0" presId="urn:microsoft.com/office/officeart/2008/layout/VerticalCurvedList"/>
    <dgm:cxn modelId="{65E4E972-B316-49C0-9A0B-305EB3052D33}" type="presParOf" srcId="{E7CB3512-9969-497A-804B-653F6FF499F4}" destId="{D625C077-CB2A-4591-8757-C211ED856B6C}" srcOrd="0" destOrd="0" presId="urn:microsoft.com/office/officeart/2008/layout/VerticalCurvedList"/>
    <dgm:cxn modelId="{486B5A6F-1BFB-49D2-B930-DD7DF7E8192B}" type="presParOf" srcId="{D625C077-CB2A-4591-8757-C211ED856B6C}" destId="{EBE3FCB0-E8EE-4D8E-A1FC-625FA4F924AB}" srcOrd="0" destOrd="0" presId="urn:microsoft.com/office/officeart/2008/layout/VerticalCurvedList"/>
    <dgm:cxn modelId="{EB1B843D-C804-44E5-AA28-3AF1EBAA2527}" type="presParOf" srcId="{EBE3FCB0-E8EE-4D8E-A1FC-625FA4F924AB}" destId="{75C8681E-F6E3-4BD1-90A9-3C2CFC02C53F}" srcOrd="0" destOrd="0" presId="urn:microsoft.com/office/officeart/2008/layout/VerticalCurvedList"/>
    <dgm:cxn modelId="{4D773019-2398-43E1-8BD1-0CF8621B82B8}" type="presParOf" srcId="{EBE3FCB0-E8EE-4D8E-A1FC-625FA4F924AB}" destId="{6F05A48F-4F65-4BB1-B133-AC6FE7ED6C44}" srcOrd="1" destOrd="0" presId="urn:microsoft.com/office/officeart/2008/layout/VerticalCurvedList"/>
    <dgm:cxn modelId="{3B397DF4-DF10-4C3D-8840-022A38744753}" type="presParOf" srcId="{EBE3FCB0-E8EE-4D8E-A1FC-625FA4F924AB}" destId="{D5F18ABD-E9C2-4AC0-A811-D26E144CF3C1}" srcOrd="2" destOrd="0" presId="urn:microsoft.com/office/officeart/2008/layout/VerticalCurvedList"/>
    <dgm:cxn modelId="{DAFC4C45-64FF-42F5-B5CF-1737A3142440}" type="presParOf" srcId="{EBE3FCB0-E8EE-4D8E-A1FC-625FA4F924AB}" destId="{BEDACE93-7C00-4BBA-8D87-B4474B20D138}" srcOrd="3" destOrd="0" presId="urn:microsoft.com/office/officeart/2008/layout/VerticalCurvedList"/>
    <dgm:cxn modelId="{6CF49E1B-3FE7-40E5-831F-0C0BD7FFBE60}" type="presParOf" srcId="{D625C077-CB2A-4591-8757-C211ED856B6C}" destId="{47A8C1B1-D79E-42B5-AD16-256B2BED3B16}" srcOrd="1" destOrd="0" presId="urn:microsoft.com/office/officeart/2008/layout/VerticalCurvedList"/>
    <dgm:cxn modelId="{65E58890-69F0-4F50-9A5C-A20F49A12D49}" type="presParOf" srcId="{D625C077-CB2A-4591-8757-C211ED856B6C}" destId="{41AC6323-F285-43B3-976E-032AAE5345B2}" srcOrd="2" destOrd="0" presId="urn:microsoft.com/office/officeart/2008/layout/VerticalCurvedList"/>
    <dgm:cxn modelId="{D94B6DE8-9C59-4EC7-9A5B-96772DC35E11}" type="presParOf" srcId="{41AC6323-F285-43B3-976E-032AAE5345B2}" destId="{179E2A0E-7987-4A91-A668-7728F190E499}" srcOrd="0" destOrd="0" presId="urn:microsoft.com/office/officeart/2008/layout/VerticalCurvedList"/>
    <dgm:cxn modelId="{08D42809-92E1-4F3D-BCFD-0E3E9B1BAE4C}" type="presParOf" srcId="{D625C077-CB2A-4591-8757-C211ED856B6C}" destId="{EC31FCA4-1263-4776-86D1-7A81C7193E4A}" srcOrd="3" destOrd="0" presId="urn:microsoft.com/office/officeart/2008/layout/VerticalCurvedList"/>
    <dgm:cxn modelId="{5F3A4051-9B9D-4F71-ADD5-1B5B75EA5CA4}" type="presParOf" srcId="{D625C077-CB2A-4591-8757-C211ED856B6C}" destId="{22E1F9DD-90B7-4CA0-AABA-F743B8BCA3BA}" srcOrd="4" destOrd="0" presId="urn:microsoft.com/office/officeart/2008/layout/VerticalCurvedList"/>
    <dgm:cxn modelId="{34027B46-0ECB-4ECD-95C1-EAB8F017420D}" type="presParOf" srcId="{22E1F9DD-90B7-4CA0-AABA-F743B8BCA3BA}" destId="{D3EB224B-1000-4562-B7DF-7005899F69FD}" srcOrd="0" destOrd="0" presId="urn:microsoft.com/office/officeart/2008/layout/VerticalCurvedList"/>
    <dgm:cxn modelId="{DD8FDCD8-FC49-4B31-8D40-08D8A726050F}" type="presParOf" srcId="{D625C077-CB2A-4591-8757-C211ED856B6C}" destId="{0E1E5A25-82D9-4705-B8A4-FC6E01817749}" srcOrd="5" destOrd="0" presId="urn:microsoft.com/office/officeart/2008/layout/VerticalCurvedList"/>
    <dgm:cxn modelId="{7B37404C-6D5F-4AD3-8335-1AF892DD1417}" type="presParOf" srcId="{D625C077-CB2A-4591-8757-C211ED856B6C}" destId="{0EB0CF8C-270A-447E-8863-3B21FAFEDD0C}" srcOrd="6" destOrd="0" presId="urn:microsoft.com/office/officeart/2008/layout/VerticalCurvedList"/>
    <dgm:cxn modelId="{E80A3E98-8C78-4DA1-BC47-8F807809BC13}" type="presParOf" srcId="{0EB0CF8C-270A-447E-8863-3B21FAFEDD0C}" destId="{B2EE6333-E87C-4593-A98D-348456049CB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5B9279A-541D-44BA-90BD-1508A7DAED4B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</dgm:pt>
    <dgm:pt modelId="{026E176C-CDFD-451C-A9CF-C7876B82C9A5}">
      <dgm:prSet phldrT="[Text]" custT="1"/>
      <dgm:spPr/>
      <dgm:t>
        <a:bodyPr/>
        <a:lstStyle/>
        <a:p>
          <a:pPr algn="thaiDist"/>
          <a:r>
            <a:rPr lang="th-TH" sz="2200" dirty="0" smtClean="0">
              <a:latin typeface="TH SarabunPSK" pitchFamily="34" charset="-34"/>
              <a:cs typeface="TH SarabunPSK" pitchFamily="34" charset="-34"/>
            </a:rPr>
            <a:t>เพื่อเสนอแนะอุตสาหกรรมเป้าหมายที่มีศักยภาพ และจัดลำดับความสำคัญของอุตสาหกรรมในพื้นที่ฝั่งตะวันตกของไทยตามแนวระเบียงเศรษฐกิจตะวันออก-ตะวันตก ที่สามารถเชื่อมโยงการผลิต การค้า และการลงทุนในพื้นที่ของไทยกับประเทศเพื่อนบ้าน</a:t>
          </a:r>
          <a:endParaRPr lang="th-TH" sz="2200" dirty="0">
            <a:latin typeface="TH SarabunPSK" pitchFamily="34" charset="-34"/>
            <a:cs typeface="TH SarabunPSK" pitchFamily="34" charset="-34"/>
          </a:endParaRPr>
        </a:p>
      </dgm:t>
    </dgm:pt>
    <dgm:pt modelId="{2BD86D15-DF29-4534-A91E-0734AC613179}" type="parTrans" cxnId="{96301ADF-1CE0-43A8-846D-12D0A77AECF9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AE5138DB-BC1E-4A2B-92C6-A7F0E27BC470}" type="sibTrans" cxnId="{96301ADF-1CE0-43A8-846D-12D0A77AECF9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39322471-CDFF-4560-81E6-F4C8BC0B5A32}">
      <dgm:prSet phldrT="[Text]" custT="1"/>
      <dgm:spPr/>
      <dgm:t>
        <a:bodyPr/>
        <a:lstStyle/>
        <a:p>
          <a:pPr algn="thaiDist"/>
          <a:r>
            <a:rPr lang="th-TH" sz="2200" dirty="0" smtClean="0">
              <a:latin typeface="TH SarabunPSK" pitchFamily="34" charset="-34"/>
              <a:cs typeface="TH SarabunPSK" pitchFamily="34" charset="-34"/>
            </a:rPr>
            <a:t>เพื่อศึกษาและกำหนดรูปแบบทางเทคนิคและวิศวกรรม (</a:t>
          </a:r>
          <a:r>
            <a:rPr lang="en-US" sz="2200" dirty="0" smtClean="0">
              <a:latin typeface="TH SarabunPSK" pitchFamily="34" charset="-34"/>
              <a:cs typeface="TH SarabunPSK" pitchFamily="34" charset="-34"/>
            </a:rPr>
            <a:t>Conceptual Design) </a:t>
          </a:r>
          <a:r>
            <a:rPr lang="th-TH" sz="2200" dirty="0" smtClean="0">
              <a:latin typeface="TH SarabunPSK" pitchFamily="34" charset="-34"/>
              <a:cs typeface="TH SarabunPSK" pitchFamily="34" charset="-34"/>
            </a:rPr>
            <a:t>ของพื้นที่การพัฒนาเศรษฐกิจและอุตสาหกรรมฝั่งตะวันตกของไทย ที่บ่งบอกถึงการใช้ที่ดินและระบบกิจกรรมภายในพื้นที่ </a:t>
          </a:r>
          <a:r>
            <a:rPr lang="en-US" sz="2200" dirty="0" smtClean="0">
              <a:latin typeface="TH SarabunPSK" pitchFamily="34" charset="-34"/>
              <a:cs typeface="TH SarabunPSK" pitchFamily="34" charset="-34"/>
            </a:rPr>
            <a:t>(Land Use) </a:t>
          </a:r>
          <a:r>
            <a:rPr lang="th-TH" sz="2200" dirty="0" smtClean="0">
              <a:latin typeface="TH SarabunPSK" pitchFamily="34" charset="-34"/>
              <a:cs typeface="TH SarabunPSK" pitchFamily="34" charset="-34"/>
            </a:rPr>
            <a:t>เพื่อรองรับการพัฒนาการประกอบกิจการอุตสาหกรรมของภาคเอกชนที่สอคคล้องกับความต้องการของตลาด โดยคำนึงถึงผลกระทบต่อสิ่งแวดล้อม</a:t>
          </a:r>
          <a:endParaRPr lang="th-TH" sz="2200" dirty="0">
            <a:latin typeface="TH SarabunPSK" pitchFamily="34" charset="-34"/>
            <a:cs typeface="TH SarabunPSK" pitchFamily="34" charset="-34"/>
          </a:endParaRPr>
        </a:p>
      </dgm:t>
    </dgm:pt>
    <dgm:pt modelId="{792B7364-C291-4E6D-B30B-227289F89876}" type="parTrans" cxnId="{01B9532B-1975-4B36-9B73-55F191E57D35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56412663-FF67-485B-A057-4448594E7C45}" type="sibTrans" cxnId="{01B9532B-1975-4B36-9B73-55F191E57D35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3C7428FA-7015-484E-A249-4BB6CD135DF4}">
      <dgm:prSet phldrT="[Text]" custT="1"/>
      <dgm:spPr/>
      <dgm:t>
        <a:bodyPr/>
        <a:lstStyle/>
        <a:p>
          <a:r>
            <a:rPr lang="th-TH" sz="2200" dirty="0" smtClean="0">
              <a:latin typeface="TH SarabunPSK" pitchFamily="34" charset="-34"/>
              <a:cs typeface="TH SarabunPSK" pitchFamily="34" charset="-34"/>
            </a:rPr>
            <a:t>เพื่อจัดทำแผนปฏิบัติการ </a:t>
          </a:r>
          <a:r>
            <a:rPr lang="en-US" sz="2200" dirty="0" smtClean="0">
              <a:latin typeface="TH SarabunPSK" pitchFamily="34" charset="-34"/>
              <a:cs typeface="TH SarabunPSK" pitchFamily="34" charset="-34"/>
            </a:rPr>
            <a:t>(Action Plan</a:t>
          </a:r>
          <a:r>
            <a:rPr lang="th-TH" sz="2200" dirty="0" smtClean="0">
              <a:latin typeface="TH SarabunPSK" pitchFamily="34" charset="-34"/>
              <a:cs typeface="TH SarabunPSK" pitchFamily="34" charset="-34"/>
            </a:rPr>
            <a:t>) และแผนบริหารการจัดการในการผลักดันและขับเคลื่อนยุทธศาสตร์การพัฒนาอุตสาหกรรมไทยในพื้นที่ผั่งตะวันตกตามแนวพื้นที่เศรษฐกิจตะวันออก-ตะวันตก เพื่อเชื่อมโยงประเทศเพื่อนบ้านไปสู่การปฏิบัติอย่างเป็นรูปธรรม</a:t>
          </a:r>
          <a:endParaRPr lang="th-TH" sz="2200" dirty="0">
            <a:latin typeface="TH SarabunPSK" pitchFamily="34" charset="-34"/>
            <a:cs typeface="TH SarabunPSK" pitchFamily="34" charset="-34"/>
          </a:endParaRPr>
        </a:p>
      </dgm:t>
    </dgm:pt>
    <dgm:pt modelId="{13BC0A1F-CE73-4896-8002-FAF75FBF6347}" type="parTrans" cxnId="{4FBFDD6A-01DD-4C15-A476-00E505074F65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1B956DE4-B529-4FF2-B078-31F6C377E275}" type="sibTrans" cxnId="{4FBFDD6A-01DD-4C15-A476-00E505074F65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17E82B0B-B340-44F1-A644-34521E824FAA}" type="pres">
      <dgm:prSet presAssocID="{D5B9279A-541D-44BA-90BD-1508A7DAED4B}" presName="Name0" presStyleCnt="0">
        <dgm:presLayoutVars>
          <dgm:chMax val="7"/>
          <dgm:chPref val="7"/>
          <dgm:dir/>
        </dgm:presLayoutVars>
      </dgm:prSet>
      <dgm:spPr/>
    </dgm:pt>
    <dgm:pt modelId="{5DFFD780-437B-4198-AD2C-C85DB5F06CE6}" type="pres">
      <dgm:prSet presAssocID="{D5B9279A-541D-44BA-90BD-1508A7DAED4B}" presName="Name1" presStyleCnt="0"/>
      <dgm:spPr/>
    </dgm:pt>
    <dgm:pt modelId="{4FE83F36-3E1B-48BD-A026-28E7CCBD68C9}" type="pres">
      <dgm:prSet presAssocID="{D5B9279A-541D-44BA-90BD-1508A7DAED4B}" presName="cycle" presStyleCnt="0"/>
      <dgm:spPr/>
    </dgm:pt>
    <dgm:pt modelId="{106349DD-8533-4A49-A3E3-654F46D0BD07}" type="pres">
      <dgm:prSet presAssocID="{D5B9279A-541D-44BA-90BD-1508A7DAED4B}" presName="srcNode" presStyleLbl="node1" presStyleIdx="0" presStyleCnt="3"/>
      <dgm:spPr/>
    </dgm:pt>
    <dgm:pt modelId="{1B5E8D35-BA6F-4F74-87C2-799B5DF9F809}" type="pres">
      <dgm:prSet presAssocID="{D5B9279A-541D-44BA-90BD-1508A7DAED4B}" presName="conn" presStyleLbl="parChTrans1D2" presStyleIdx="0" presStyleCnt="1"/>
      <dgm:spPr/>
      <dgm:t>
        <a:bodyPr/>
        <a:lstStyle/>
        <a:p>
          <a:endParaRPr lang="th-TH"/>
        </a:p>
      </dgm:t>
    </dgm:pt>
    <dgm:pt modelId="{3764EAA3-5AB3-4219-8268-8E751E06557F}" type="pres">
      <dgm:prSet presAssocID="{D5B9279A-541D-44BA-90BD-1508A7DAED4B}" presName="extraNode" presStyleLbl="node1" presStyleIdx="0" presStyleCnt="3"/>
      <dgm:spPr/>
    </dgm:pt>
    <dgm:pt modelId="{00F1C0DE-A03F-4C89-BAE4-D680C5C551E3}" type="pres">
      <dgm:prSet presAssocID="{D5B9279A-541D-44BA-90BD-1508A7DAED4B}" presName="dstNode" presStyleLbl="node1" presStyleIdx="0" presStyleCnt="3"/>
      <dgm:spPr/>
    </dgm:pt>
    <dgm:pt modelId="{202B4979-98D1-47E8-8C88-B14CBC794552}" type="pres">
      <dgm:prSet presAssocID="{026E176C-CDFD-451C-A9CF-C7876B82C9A5}" presName="text_1" presStyleLbl="node1" presStyleIdx="0" presStyleCnt="3" custScaleY="12286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EE149B0-9B77-4151-B975-4C077EF02D46}" type="pres">
      <dgm:prSet presAssocID="{026E176C-CDFD-451C-A9CF-C7876B82C9A5}" presName="accent_1" presStyleCnt="0"/>
      <dgm:spPr/>
    </dgm:pt>
    <dgm:pt modelId="{DF9DC0B5-9312-4531-B163-1E6C43FA69A3}" type="pres">
      <dgm:prSet presAssocID="{026E176C-CDFD-451C-A9CF-C7876B82C9A5}" presName="accentRepeatNode" presStyleLbl="solidFgAcc1" presStyleIdx="0" presStyleCnt="3"/>
      <dgm:spPr/>
    </dgm:pt>
    <dgm:pt modelId="{6192A73C-CC29-44A1-AD43-7C806B9ABFE3}" type="pres">
      <dgm:prSet presAssocID="{39322471-CDFF-4560-81E6-F4C8BC0B5A32}" presName="text_2" presStyleLbl="node1" presStyleIdx="1" presStyleCnt="3" custScaleY="13199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0403858-B5CE-40EE-9773-CEA11F35F8F5}" type="pres">
      <dgm:prSet presAssocID="{39322471-CDFF-4560-81E6-F4C8BC0B5A32}" presName="accent_2" presStyleCnt="0"/>
      <dgm:spPr/>
    </dgm:pt>
    <dgm:pt modelId="{AFCB681F-C3FB-4904-AB81-450DE8F5A40F}" type="pres">
      <dgm:prSet presAssocID="{39322471-CDFF-4560-81E6-F4C8BC0B5A32}" presName="accentRepeatNode" presStyleLbl="solidFgAcc1" presStyleIdx="1" presStyleCnt="3"/>
      <dgm:spPr/>
    </dgm:pt>
    <dgm:pt modelId="{87678EC7-D4DE-45F4-8638-A884502FAA5E}" type="pres">
      <dgm:prSet presAssocID="{3C7428FA-7015-484E-A249-4BB6CD135DF4}" presName="text_3" presStyleLbl="node1" presStyleIdx="2" presStyleCnt="3" custScaleY="12476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A1CE523-1B75-4C7A-841B-6DA0BFBDC637}" type="pres">
      <dgm:prSet presAssocID="{3C7428FA-7015-484E-A249-4BB6CD135DF4}" presName="accent_3" presStyleCnt="0"/>
      <dgm:spPr/>
    </dgm:pt>
    <dgm:pt modelId="{C68F82CE-5A1C-482A-8000-F08F0180078F}" type="pres">
      <dgm:prSet presAssocID="{3C7428FA-7015-484E-A249-4BB6CD135DF4}" presName="accentRepeatNode" presStyleLbl="solidFgAcc1" presStyleIdx="2" presStyleCnt="3"/>
      <dgm:spPr/>
    </dgm:pt>
  </dgm:ptLst>
  <dgm:cxnLst>
    <dgm:cxn modelId="{3FE553E5-6BBD-4C18-8424-43BC76C7E7C2}" type="presOf" srcId="{026E176C-CDFD-451C-A9CF-C7876B82C9A5}" destId="{202B4979-98D1-47E8-8C88-B14CBC794552}" srcOrd="0" destOrd="0" presId="urn:microsoft.com/office/officeart/2008/layout/VerticalCurvedList"/>
    <dgm:cxn modelId="{01B9532B-1975-4B36-9B73-55F191E57D35}" srcId="{D5B9279A-541D-44BA-90BD-1508A7DAED4B}" destId="{39322471-CDFF-4560-81E6-F4C8BC0B5A32}" srcOrd="1" destOrd="0" parTransId="{792B7364-C291-4E6D-B30B-227289F89876}" sibTransId="{56412663-FF67-485B-A057-4448594E7C45}"/>
    <dgm:cxn modelId="{1E3D229D-D80D-4352-BA20-FE60AC3FDD8F}" type="presOf" srcId="{39322471-CDFF-4560-81E6-F4C8BC0B5A32}" destId="{6192A73C-CC29-44A1-AD43-7C806B9ABFE3}" srcOrd="0" destOrd="0" presId="urn:microsoft.com/office/officeart/2008/layout/VerticalCurvedList"/>
    <dgm:cxn modelId="{29B71623-CB0C-4B80-9F8E-18F1B70ABB0F}" type="presOf" srcId="{D5B9279A-541D-44BA-90BD-1508A7DAED4B}" destId="{17E82B0B-B340-44F1-A644-34521E824FAA}" srcOrd="0" destOrd="0" presId="urn:microsoft.com/office/officeart/2008/layout/VerticalCurvedList"/>
    <dgm:cxn modelId="{4FBFDD6A-01DD-4C15-A476-00E505074F65}" srcId="{D5B9279A-541D-44BA-90BD-1508A7DAED4B}" destId="{3C7428FA-7015-484E-A249-4BB6CD135DF4}" srcOrd="2" destOrd="0" parTransId="{13BC0A1F-CE73-4896-8002-FAF75FBF6347}" sibTransId="{1B956DE4-B529-4FF2-B078-31F6C377E275}"/>
    <dgm:cxn modelId="{CE316B8A-E002-48E6-A276-89AB8470CD97}" type="presOf" srcId="{3C7428FA-7015-484E-A249-4BB6CD135DF4}" destId="{87678EC7-D4DE-45F4-8638-A884502FAA5E}" srcOrd="0" destOrd="0" presId="urn:microsoft.com/office/officeart/2008/layout/VerticalCurvedList"/>
    <dgm:cxn modelId="{96301ADF-1CE0-43A8-846D-12D0A77AECF9}" srcId="{D5B9279A-541D-44BA-90BD-1508A7DAED4B}" destId="{026E176C-CDFD-451C-A9CF-C7876B82C9A5}" srcOrd="0" destOrd="0" parTransId="{2BD86D15-DF29-4534-A91E-0734AC613179}" sibTransId="{AE5138DB-BC1E-4A2B-92C6-A7F0E27BC470}"/>
    <dgm:cxn modelId="{37D4978D-A925-4D60-8270-AF9CF060FE39}" type="presOf" srcId="{AE5138DB-BC1E-4A2B-92C6-A7F0E27BC470}" destId="{1B5E8D35-BA6F-4F74-87C2-799B5DF9F809}" srcOrd="0" destOrd="0" presId="urn:microsoft.com/office/officeart/2008/layout/VerticalCurvedList"/>
    <dgm:cxn modelId="{165647DD-41B3-4881-A2B9-F495FC516105}" type="presParOf" srcId="{17E82B0B-B340-44F1-A644-34521E824FAA}" destId="{5DFFD780-437B-4198-AD2C-C85DB5F06CE6}" srcOrd="0" destOrd="0" presId="urn:microsoft.com/office/officeart/2008/layout/VerticalCurvedList"/>
    <dgm:cxn modelId="{2519F014-C2E3-457E-8736-8AA94E256520}" type="presParOf" srcId="{5DFFD780-437B-4198-AD2C-C85DB5F06CE6}" destId="{4FE83F36-3E1B-48BD-A026-28E7CCBD68C9}" srcOrd="0" destOrd="0" presId="urn:microsoft.com/office/officeart/2008/layout/VerticalCurvedList"/>
    <dgm:cxn modelId="{B307764A-E14B-4A36-B9BA-8C60CD9037AD}" type="presParOf" srcId="{4FE83F36-3E1B-48BD-A026-28E7CCBD68C9}" destId="{106349DD-8533-4A49-A3E3-654F46D0BD07}" srcOrd="0" destOrd="0" presId="urn:microsoft.com/office/officeart/2008/layout/VerticalCurvedList"/>
    <dgm:cxn modelId="{9DEF6328-2849-4FC3-8427-FC68EB3DE939}" type="presParOf" srcId="{4FE83F36-3E1B-48BD-A026-28E7CCBD68C9}" destId="{1B5E8D35-BA6F-4F74-87C2-799B5DF9F809}" srcOrd="1" destOrd="0" presId="urn:microsoft.com/office/officeart/2008/layout/VerticalCurvedList"/>
    <dgm:cxn modelId="{7E18A813-7550-4001-966A-E2326F26BB93}" type="presParOf" srcId="{4FE83F36-3E1B-48BD-A026-28E7CCBD68C9}" destId="{3764EAA3-5AB3-4219-8268-8E751E06557F}" srcOrd="2" destOrd="0" presId="urn:microsoft.com/office/officeart/2008/layout/VerticalCurvedList"/>
    <dgm:cxn modelId="{B76F94E2-4249-4382-8A8E-51C448917E7D}" type="presParOf" srcId="{4FE83F36-3E1B-48BD-A026-28E7CCBD68C9}" destId="{00F1C0DE-A03F-4C89-BAE4-D680C5C551E3}" srcOrd="3" destOrd="0" presId="urn:microsoft.com/office/officeart/2008/layout/VerticalCurvedList"/>
    <dgm:cxn modelId="{B7AB01DB-D445-4AF5-848E-B64EC7BC0A7B}" type="presParOf" srcId="{5DFFD780-437B-4198-AD2C-C85DB5F06CE6}" destId="{202B4979-98D1-47E8-8C88-B14CBC794552}" srcOrd="1" destOrd="0" presId="urn:microsoft.com/office/officeart/2008/layout/VerticalCurvedList"/>
    <dgm:cxn modelId="{CEB08A4A-63B4-4E46-9B50-27504C26B411}" type="presParOf" srcId="{5DFFD780-437B-4198-AD2C-C85DB5F06CE6}" destId="{5EE149B0-9B77-4151-B975-4C077EF02D46}" srcOrd="2" destOrd="0" presId="urn:microsoft.com/office/officeart/2008/layout/VerticalCurvedList"/>
    <dgm:cxn modelId="{8C703B0A-33FD-46A6-8BF3-0A62953FE279}" type="presParOf" srcId="{5EE149B0-9B77-4151-B975-4C077EF02D46}" destId="{DF9DC0B5-9312-4531-B163-1E6C43FA69A3}" srcOrd="0" destOrd="0" presId="urn:microsoft.com/office/officeart/2008/layout/VerticalCurvedList"/>
    <dgm:cxn modelId="{15791816-4ECF-4237-A675-99E079082F36}" type="presParOf" srcId="{5DFFD780-437B-4198-AD2C-C85DB5F06CE6}" destId="{6192A73C-CC29-44A1-AD43-7C806B9ABFE3}" srcOrd="3" destOrd="0" presId="urn:microsoft.com/office/officeart/2008/layout/VerticalCurvedList"/>
    <dgm:cxn modelId="{19E0BD02-69B3-473E-B520-4BAFD03194BF}" type="presParOf" srcId="{5DFFD780-437B-4198-AD2C-C85DB5F06CE6}" destId="{00403858-B5CE-40EE-9773-CEA11F35F8F5}" srcOrd="4" destOrd="0" presId="urn:microsoft.com/office/officeart/2008/layout/VerticalCurvedList"/>
    <dgm:cxn modelId="{6B3B56FF-EB70-434D-A185-EDA36A2CFD83}" type="presParOf" srcId="{00403858-B5CE-40EE-9773-CEA11F35F8F5}" destId="{AFCB681F-C3FB-4904-AB81-450DE8F5A40F}" srcOrd="0" destOrd="0" presId="urn:microsoft.com/office/officeart/2008/layout/VerticalCurvedList"/>
    <dgm:cxn modelId="{8C208D1E-7E53-45FD-834F-D225A36499E9}" type="presParOf" srcId="{5DFFD780-437B-4198-AD2C-C85DB5F06CE6}" destId="{87678EC7-D4DE-45F4-8638-A884502FAA5E}" srcOrd="5" destOrd="0" presId="urn:microsoft.com/office/officeart/2008/layout/VerticalCurvedList"/>
    <dgm:cxn modelId="{52DD32FC-975F-4163-9209-D7F843670C95}" type="presParOf" srcId="{5DFFD780-437B-4198-AD2C-C85DB5F06CE6}" destId="{0A1CE523-1B75-4C7A-841B-6DA0BFBDC637}" srcOrd="6" destOrd="0" presId="urn:microsoft.com/office/officeart/2008/layout/VerticalCurvedList"/>
    <dgm:cxn modelId="{3696CEFF-DB1C-4E3C-865A-B8B93C175E9A}" type="presParOf" srcId="{0A1CE523-1B75-4C7A-841B-6DA0BFBDC637}" destId="{C68F82CE-5A1C-482A-8000-F08F0180078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A89DAD59-C7F4-462C-A523-8B9DF3B5BD20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C7DFA2E-8A36-440F-926C-C2C47EF9366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15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พฤษภาคม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56C7610-70FB-4A8B-B1C6-208C2295FA58}" type="par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B97BDF9-CB0E-4B4F-8291-892FFBD5A498}" type="sib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076FD271-1001-4D53-B118-497A1BEAFF9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การประชุม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46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C3ADB02-29EE-4A73-9449-744CB8E1DC8D}" type="par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AA42D73-AB37-4FFF-8923-60F4D32EA98E}" type="sib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115DDE55-CB37-4741-883C-5B8C4B1DF29A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สำนักงานหอการค้า จังหวัดตาก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F322F83-B67C-4E54-BE60-495B26271432}" type="sib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AF59A3CF-624E-4B9B-8D10-5DA94CC1AC19}" type="par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E7CB3512-9969-497A-804B-653F6FF499F4}" type="pres">
      <dgm:prSet presAssocID="{A89DAD59-C7F4-462C-A523-8B9DF3B5BD2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D625C077-CB2A-4591-8757-C211ED856B6C}" type="pres">
      <dgm:prSet presAssocID="{A89DAD59-C7F4-462C-A523-8B9DF3B5BD20}" presName="Name1" presStyleCnt="0"/>
      <dgm:spPr/>
    </dgm:pt>
    <dgm:pt modelId="{EBE3FCB0-E8EE-4D8E-A1FC-625FA4F924AB}" type="pres">
      <dgm:prSet presAssocID="{A89DAD59-C7F4-462C-A523-8B9DF3B5BD20}" presName="cycle" presStyleCnt="0"/>
      <dgm:spPr/>
    </dgm:pt>
    <dgm:pt modelId="{75C8681E-F6E3-4BD1-90A9-3C2CFC02C53F}" type="pres">
      <dgm:prSet presAssocID="{A89DAD59-C7F4-462C-A523-8B9DF3B5BD20}" presName="srcNode" presStyleLbl="node1" presStyleIdx="0" presStyleCnt="3"/>
      <dgm:spPr/>
    </dgm:pt>
    <dgm:pt modelId="{6F05A48F-4F65-4BB1-B133-AC6FE7ED6C44}" type="pres">
      <dgm:prSet presAssocID="{A89DAD59-C7F4-462C-A523-8B9DF3B5BD20}" presName="conn" presStyleLbl="parChTrans1D2" presStyleIdx="0" presStyleCnt="1"/>
      <dgm:spPr/>
      <dgm:t>
        <a:bodyPr/>
        <a:lstStyle/>
        <a:p>
          <a:endParaRPr lang="th-TH"/>
        </a:p>
      </dgm:t>
    </dgm:pt>
    <dgm:pt modelId="{D5F18ABD-E9C2-4AC0-A811-D26E144CF3C1}" type="pres">
      <dgm:prSet presAssocID="{A89DAD59-C7F4-462C-A523-8B9DF3B5BD20}" presName="extraNode" presStyleLbl="node1" presStyleIdx="0" presStyleCnt="3"/>
      <dgm:spPr/>
    </dgm:pt>
    <dgm:pt modelId="{BEDACE93-7C00-4BBA-8D87-B4474B20D138}" type="pres">
      <dgm:prSet presAssocID="{A89DAD59-C7F4-462C-A523-8B9DF3B5BD20}" presName="dstNode" presStyleLbl="node1" presStyleIdx="0" presStyleCnt="3"/>
      <dgm:spPr/>
    </dgm:pt>
    <dgm:pt modelId="{47A8C1B1-D79E-42B5-AD16-256B2BED3B16}" type="pres">
      <dgm:prSet presAssocID="{9C7DFA2E-8A36-440F-926C-C2C47EF9366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1AC6323-F285-43B3-976E-032AAE5345B2}" type="pres">
      <dgm:prSet presAssocID="{9C7DFA2E-8A36-440F-926C-C2C47EF9366B}" presName="accent_1" presStyleCnt="0"/>
      <dgm:spPr/>
    </dgm:pt>
    <dgm:pt modelId="{179E2A0E-7987-4A91-A668-7728F190E499}" type="pres">
      <dgm:prSet presAssocID="{9C7DFA2E-8A36-440F-926C-C2C47EF9366B}" presName="accentRepeatNode" presStyleLbl="solidFgAcc1" presStyleIdx="0" presStyleCnt="3"/>
      <dgm:spPr/>
    </dgm:pt>
    <dgm:pt modelId="{EC31FCA4-1263-4776-86D1-7A81C7193E4A}" type="pres">
      <dgm:prSet presAssocID="{115DDE55-CB37-4741-883C-5B8C4B1DF29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2E1F9DD-90B7-4CA0-AABA-F743B8BCA3BA}" type="pres">
      <dgm:prSet presAssocID="{115DDE55-CB37-4741-883C-5B8C4B1DF29A}" presName="accent_2" presStyleCnt="0"/>
      <dgm:spPr/>
    </dgm:pt>
    <dgm:pt modelId="{D3EB224B-1000-4562-B7DF-7005899F69FD}" type="pres">
      <dgm:prSet presAssocID="{115DDE55-CB37-4741-883C-5B8C4B1DF29A}" presName="accentRepeatNode" presStyleLbl="solidFgAcc1" presStyleIdx="1" presStyleCnt="3"/>
      <dgm:spPr/>
    </dgm:pt>
    <dgm:pt modelId="{0E1E5A25-82D9-4705-B8A4-FC6E01817749}" type="pres">
      <dgm:prSet presAssocID="{076FD271-1001-4D53-B118-497A1BEAFF9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B0CF8C-270A-447E-8863-3B21FAFEDD0C}" type="pres">
      <dgm:prSet presAssocID="{076FD271-1001-4D53-B118-497A1BEAFF9B}" presName="accent_3" presStyleCnt="0"/>
      <dgm:spPr/>
    </dgm:pt>
    <dgm:pt modelId="{B2EE6333-E87C-4593-A98D-348456049CBF}" type="pres">
      <dgm:prSet presAssocID="{076FD271-1001-4D53-B118-497A1BEAFF9B}" presName="accentRepeatNode" presStyleLbl="solidFgAcc1" presStyleIdx="2" presStyleCnt="3"/>
      <dgm:spPr/>
    </dgm:pt>
  </dgm:ptLst>
  <dgm:cxnLst>
    <dgm:cxn modelId="{929D2FD1-16FF-4D82-804A-BFD4321396EE}" type="presOf" srcId="{DB97BDF9-CB0E-4B4F-8291-892FFBD5A498}" destId="{6F05A48F-4F65-4BB1-B133-AC6FE7ED6C44}" srcOrd="0" destOrd="0" presId="urn:microsoft.com/office/officeart/2008/layout/VerticalCurvedList"/>
    <dgm:cxn modelId="{442FA7BE-FC65-4A57-BD5F-6623FDE04E05}" srcId="{A89DAD59-C7F4-462C-A523-8B9DF3B5BD20}" destId="{076FD271-1001-4D53-B118-497A1BEAFF9B}" srcOrd="2" destOrd="0" parTransId="{0C3ADB02-29EE-4A73-9449-744CB8E1DC8D}" sibTransId="{DAA42D73-AB37-4FFF-8923-60F4D32EA98E}"/>
    <dgm:cxn modelId="{D7829CEE-06CF-4687-BD17-C82A93874E61}" type="presOf" srcId="{115DDE55-CB37-4741-883C-5B8C4B1DF29A}" destId="{EC31FCA4-1263-4776-86D1-7A81C7193E4A}" srcOrd="0" destOrd="0" presId="urn:microsoft.com/office/officeart/2008/layout/VerticalCurvedList"/>
    <dgm:cxn modelId="{14163E28-E3A7-4D4E-99AC-E3FAF5EC1105}" type="presOf" srcId="{A89DAD59-C7F4-462C-A523-8B9DF3B5BD20}" destId="{E7CB3512-9969-497A-804B-653F6FF499F4}" srcOrd="0" destOrd="0" presId="urn:microsoft.com/office/officeart/2008/layout/VerticalCurvedList"/>
    <dgm:cxn modelId="{62F84880-9C2A-4C96-906F-E50B2E49703D}" type="presOf" srcId="{9C7DFA2E-8A36-440F-926C-C2C47EF9366B}" destId="{47A8C1B1-D79E-42B5-AD16-256B2BED3B16}" srcOrd="0" destOrd="0" presId="urn:microsoft.com/office/officeart/2008/layout/VerticalCurvedList"/>
    <dgm:cxn modelId="{278A855A-749A-478F-BE37-8D80EBCD6962}" srcId="{A89DAD59-C7F4-462C-A523-8B9DF3B5BD20}" destId="{9C7DFA2E-8A36-440F-926C-C2C47EF9366B}" srcOrd="0" destOrd="0" parTransId="{256C7610-70FB-4A8B-B1C6-208C2295FA58}" sibTransId="{DB97BDF9-CB0E-4B4F-8291-892FFBD5A498}"/>
    <dgm:cxn modelId="{84B184A2-E1C0-4647-84FC-3D7950F4030D}" srcId="{A89DAD59-C7F4-462C-A523-8B9DF3B5BD20}" destId="{115DDE55-CB37-4741-883C-5B8C4B1DF29A}" srcOrd="1" destOrd="0" parTransId="{AF59A3CF-624E-4B9B-8D10-5DA94CC1AC19}" sibTransId="{8F322F83-B67C-4E54-BE60-495B26271432}"/>
    <dgm:cxn modelId="{DAD243DA-4D0F-4260-AE26-4FFAB0947126}" type="presOf" srcId="{076FD271-1001-4D53-B118-497A1BEAFF9B}" destId="{0E1E5A25-82D9-4705-B8A4-FC6E01817749}" srcOrd="0" destOrd="0" presId="urn:microsoft.com/office/officeart/2008/layout/VerticalCurvedList"/>
    <dgm:cxn modelId="{40984D22-FF12-4F05-B8FC-EF8D53D5BC86}" type="presParOf" srcId="{E7CB3512-9969-497A-804B-653F6FF499F4}" destId="{D625C077-CB2A-4591-8757-C211ED856B6C}" srcOrd="0" destOrd="0" presId="urn:microsoft.com/office/officeart/2008/layout/VerticalCurvedList"/>
    <dgm:cxn modelId="{81C41A22-9584-4848-BCED-B79D3A157BDF}" type="presParOf" srcId="{D625C077-CB2A-4591-8757-C211ED856B6C}" destId="{EBE3FCB0-E8EE-4D8E-A1FC-625FA4F924AB}" srcOrd="0" destOrd="0" presId="urn:microsoft.com/office/officeart/2008/layout/VerticalCurvedList"/>
    <dgm:cxn modelId="{EBBFB381-148E-4746-A65B-361C81BA994E}" type="presParOf" srcId="{EBE3FCB0-E8EE-4D8E-A1FC-625FA4F924AB}" destId="{75C8681E-F6E3-4BD1-90A9-3C2CFC02C53F}" srcOrd="0" destOrd="0" presId="urn:microsoft.com/office/officeart/2008/layout/VerticalCurvedList"/>
    <dgm:cxn modelId="{86C06C0A-5F16-4E3F-9509-2B9DBB6451D7}" type="presParOf" srcId="{EBE3FCB0-E8EE-4D8E-A1FC-625FA4F924AB}" destId="{6F05A48F-4F65-4BB1-B133-AC6FE7ED6C44}" srcOrd="1" destOrd="0" presId="urn:microsoft.com/office/officeart/2008/layout/VerticalCurvedList"/>
    <dgm:cxn modelId="{1A929981-07EF-4F48-8843-F07F37269555}" type="presParOf" srcId="{EBE3FCB0-E8EE-4D8E-A1FC-625FA4F924AB}" destId="{D5F18ABD-E9C2-4AC0-A811-D26E144CF3C1}" srcOrd="2" destOrd="0" presId="urn:microsoft.com/office/officeart/2008/layout/VerticalCurvedList"/>
    <dgm:cxn modelId="{DBBA6B36-C898-4F51-93AD-B3DF8B2AD3B0}" type="presParOf" srcId="{EBE3FCB0-E8EE-4D8E-A1FC-625FA4F924AB}" destId="{BEDACE93-7C00-4BBA-8D87-B4474B20D138}" srcOrd="3" destOrd="0" presId="urn:microsoft.com/office/officeart/2008/layout/VerticalCurvedList"/>
    <dgm:cxn modelId="{AA845A2B-1779-468F-9776-1314C8907D7A}" type="presParOf" srcId="{D625C077-CB2A-4591-8757-C211ED856B6C}" destId="{47A8C1B1-D79E-42B5-AD16-256B2BED3B16}" srcOrd="1" destOrd="0" presId="urn:microsoft.com/office/officeart/2008/layout/VerticalCurvedList"/>
    <dgm:cxn modelId="{B7DEBAFB-FAE3-4FD2-A79C-C141982D0E9C}" type="presParOf" srcId="{D625C077-CB2A-4591-8757-C211ED856B6C}" destId="{41AC6323-F285-43B3-976E-032AAE5345B2}" srcOrd="2" destOrd="0" presId="urn:microsoft.com/office/officeart/2008/layout/VerticalCurvedList"/>
    <dgm:cxn modelId="{D61B89A3-A049-4589-BA83-7742A8B7B6DE}" type="presParOf" srcId="{41AC6323-F285-43B3-976E-032AAE5345B2}" destId="{179E2A0E-7987-4A91-A668-7728F190E499}" srcOrd="0" destOrd="0" presId="urn:microsoft.com/office/officeart/2008/layout/VerticalCurvedList"/>
    <dgm:cxn modelId="{AD475FF1-4C83-4EFC-B1F4-A84BF58844EB}" type="presParOf" srcId="{D625C077-CB2A-4591-8757-C211ED856B6C}" destId="{EC31FCA4-1263-4776-86D1-7A81C7193E4A}" srcOrd="3" destOrd="0" presId="urn:microsoft.com/office/officeart/2008/layout/VerticalCurvedList"/>
    <dgm:cxn modelId="{4C4E5B70-7CFA-4AC2-AD33-2AD1F166B6D2}" type="presParOf" srcId="{D625C077-CB2A-4591-8757-C211ED856B6C}" destId="{22E1F9DD-90B7-4CA0-AABA-F743B8BCA3BA}" srcOrd="4" destOrd="0" presId="urn:microsoft.com/office/officeart/2008/layout/VerticalCurvedList"/>
    <dgm:cxn modelId="{E304B878-1BC4-4D77-81FF-74447CF37E6C}" type="presParOf" srcId="{22E1F9DD-90B7-4CA0-AABA-F743B8BCA3BA}" destId="{D3EB224B-1000-4562-B7DF-7005899F69FD}" srcOrd="0" destOrd="0" presId="urn:microsoft.com/office/officeart/2008/layout/VerticalCurvedList"/>
    <dgm:cxn modelId="{A08285BB-7DA3-4A67-AEE4-4D8E398F588E}" type="presParOf" srcId="{D625C077-CB2A-4591-8757-C211ED856B6C}" destId="{0E1E5A25-82D9-4705-B8A4-FC6E01817749}" srcOrd="5" destOrd="0" presId="urn:microsoft.com/office/officeart/2008/layout/VerticalCurvedList"/>
    <dgm:cxn modelId="{4EAE583F-96C2-45DA-9AAF-532C56858A57}" type="presParOf" srcId="{D625C077-CB2A-4591-8757-C211ED856B6C}" destId="{0EB0CF8C-270A-447E-8863-3B21FAFEDD0C}" srcOrd="6" destOrd="0" presId="urn:microsoft.com/office/officeart/2008/layout/VerticalCurvedList"/>
    <dgm:cxn modelId="{B5F93DBF-4CA6-4811-80D9-452BAB7241B3}" type="presParOf" srcId="{0EB0CF8C-270A-447E-8863-3B21FAFEDD0C}" destId="{B2EE6333-E87C-4593-A98D-348456049CB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A89DAD59-C7F4-462C-A523-8B9DF3B5BD20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C7DFA2E-8A36-440F-926C-C2C47EF9366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9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กันยายน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56C7610-70FB-4A8B-B1C6-208C2295FA58}" type="par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B97BDF9-CB0E-4B4F-8291-892FFBD5A498}" type="sib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076FD271-1001-4D53-B118-497A1BEAFF9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ผู้เข้าร่วมประชุม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35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C3ADB02-29EE-4A73-9449-744CB8E1DC8D}" type="par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AA42D73-AB37-4FFF-8923-60F4D32EA98E}" type="sib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115DDE55-CB37-4741-883C-5B8C4B1DF29A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 ศาลากลางจังหวัดมุกดาหาร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F322F83-B67C-4E54-BE60-495B26271432}" type="sib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AF59A3CF-624E-4B9B-8D10-5DA94CC1AC19}" type="par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E7CB3512-9969-497A-804B-653F6FF499F4}" type="pres">
      <dgm:prSet presAssocID="{A89DAD59-C7F4-462C-A523-8B9DF3B5BD2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D625C077-CB2A-4591-8757-C211ED856B6C}" type="pres">
      <dgm:prSet presAssocID="{A89DAD59-C7F4-462C-A523-8B9DF3B5BD20}" presName="Name1" presStyleCnt="0"/>
      <dgm:spPr/>
    </dgm:pt>
    <dgm:pt modelId="{EBE3FCB0-E8EE-4D8E-A1FC-625FA4F924AB}" type="pres">
      <dgm:prSet presAssocID="{A89DAD59-C7F4-462C-A523-8B9DF3B5BD20}" presName="cycle" presStyleCnt="0"/>
      <dgm:spPr/>
    </dgm:pt>
    <dgm:pt modelId="{75C8681E-F6E3-4BD1-90A9-3C2CFC02C53F}" type="pres">
      <dgm:prSet presAssocID="{A89DAD59-C7F4-462C-A523-8B9DF3B5BD20}" presName="srcNode" presStyleLbl="node1" presStyleIdx="0" presStyleCnt="3"/>
      <dgm:spPr/>
    </dgm:pt>
    <dgm:pt modelId="{6F05A48F-4F65-4BB1-B133-AC6FE7ED6C44}" type="pres">
      <dgm:prSet presAssocID="{A89DAD59-C7F4-462C-A523-8B9DF3B5BD20}" presName="conn" presStyleLbl="parChTrans1D2" presStyleIdx="0" presStyleCnt="1"/>
      <dgm:spPr/>
      <dgm:t>
        <a:bodyPr/>
        <a:lstStyle/>
        <a:p>
          <a:endParaRPr lang="th-TH"/>
        </a:p>
      </dgm:t>
    </dgm:pt>
    <dgm:pt modelId="{D5F18ABD-E9C2-4AC0-A811-D26E144CF3C1}" type="pres">
      <dgm:prSet presAssocID="{A89DAD59-C7F4-462C-A523-8B9DF3B5BD20}" presName="extraNode" presStyleLbl="node1" presStyleIdx="0" presStyleCnt="3"/>
      <dgm:spPr/>
    </dgm:pt>
    <dgm:pt modelId="{BEDACE93-7C00-4BBA-8D87-B4474B20D138}" type="pres">
      <dgm:prSet presAssocID="{A89DAD59-C7F4-462C-A523-8B9DF3B5BD20}" presName="dstNode" presStyleLbl="node1" presStyleIdx="0" presStyleCnt="3"/>
      <dgm:spPr/>
    </dgm:pt>
    <dgm:pt modelId="{47A8C1B1-D79E-42B5-AD16-256B2BED3B16}" type="pres">
      <dgm:prSet presAssocID="{9C7DFA2E-8A36-440F-926C-C2C47EF9366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1AC6323-F285-43B3-976E-032AAE5345B2}" type="pres">
      <dgm:prSet presAssocID="{9C7DFA2E-8A36-440F-926C-C2C47EF9366B}" presName="accent_1" presStyleCnt="0"/>
      <dgm:spPr/>
    </dgm:pt>
    <dgm:pt modelId="{179E2A0E-7987-4A91-A668-7728F190E499}" type="pres">
      <dgm:prSet presAssocID="{9C7DFA2E-8A36-440F-926C-C2C47EF9366B}" presName="accentRepeatNode" presStyleLbl="solidFgAcc1" presStyleIdx="0" presStyleCnt="3" custLinFactNeighborY="3686"/>
      <dgm:spPr/>
    </dgm:pt>
    <dgm:pt modelId="{EC31FCA4-1263-4776-86D1-7A81C7193E4A}" type="pres">
      <dgm:prSet presAssocID="{115DDE55-CB37-4741-883C-5B8C4B1DF29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2E1F9DD-90B7-4CA0-AABA-F743B8BCA3BA}" type="pres">
      <dgm:prSet presAssocID="{115DDE55-CB37-4741-883C-5B8C4B1DF29A}" presName="accent_2" presStyleCnt="0"/>
      <dgm:spPr/>
    </dgm:pt>
    <dgm:pt modelId="{D3EB224B-1000-4562-B7DF-7005899F69FD}" type="pres">
      <dgm:prSet presAssocID="{115DDE55-CB37-4741-883C-5B8C4B1DF29A}" presName="accentRepeatNode" presStyleLbl="solidFgAcc1" presStyleIdx="1" presStyleCnt="3"/>
      <dgm:spPr/>
    </dgm:pt>
    <dgm:pt modelId="{0E1E5A25-82D9-4705-B8A4-FC6E01817749}" type="pres">
      <dgm:prSet presAssocID="{076FD271-1001-4D53-B118-497A1BEAFF9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B0CF8C-270A-447E-8863-3B21FAFEDD0C}" type="pres">
      <dgm:prSet presAssocID="{076FD271-1001-4D53-B118-497A1BEAFF9B}" presName="accent_3" presStyleCnt="0"/>
      <dgm:spPr/>
    </dgm:pt>
    <dgm:pt modelId="{B2EE6333-E87C-4593-A98D-348456049CBF}" type="pres">
      <dgm:prSet presAssocID="{076FD271-1001-4D53-B118-497A1BEAFF9B}" presName="accentRepeatNode" presStyleLbl="solidFgAcc1" presStyleIdx="2" presStyleCnt="3"/>
      <dgm:spPr/>
    </dgm:pt>
  </dgm:ptLst>
  <dgm:cxnLst>
    <dgm:cxn modelId="{CA511A92-ACB0-45B3-92FF-5DB80E81F6EA}" type="presOf" srcId="{115DDE55-CB37-4741-883C-5B8C4B1DF29A}" destId="{EC31FCA4-1263-4776-86D1-7A81C7193E4A}" srcOrd="0" destOrd="0" presId="urn:microsoft.com/office/officeart/2008/layout/VerticalCurvedList"/>
    <dgm:cxn modelId="{442FA7BE-FC65-4A57-BD5F-6623FDE04E05}" srcId="{A89DAD59-C7F4-462C-A523-8B9DF3B5BD20}" destId="{076FD271-1001-4D53-B118-497A1BEAFF9B}" srcOrd="2" destOrd="0" parTransId="{0C3ADB02-29EE-4A73-9449-744CB8E1DC8D}" sibTransId="{DAA42D73-AB37-4FFF-8923-60F4D32EA98E}"/>
    <dgm:cxn modelId="{A74D7B59-9FA2-4DAC-A181-6C60FBEB72E1}" type="presOf" srcId="{A89DAD59-C7F4-462C-A523-8B9DF3B5BD20}" destId="{E7CB3512-9969-497A-804B-653F6FF499F4}" srcOrd="0" destOrd="0" presId="urn:microsoft.com/office/officeart/2008/layout/VerticalCurvedList"/>
    <dgm:cxn modelId="{278A855A-749A-478F-BE37-8D80EBCD6962}" srcId="{A89DAD59-C7F4-462C-A523-8B9DF3B5BD20}" destId="{9C7DFA2E-8A36-440F-926C-C2C47EF9366B}" srcOrd="0" destOrd="0" parTransId="{256C7610-70FB-4A8B-B1C6-208C2295FA58}" sibTransId="{DB97BDF9-CB0E-4B4F-8291-892FFBD5A498}"/>
    <dgm:cxn modelId="{84B184A2-E1C0-4647-84FC-3D7950F4030D}" srcId="{A89DAD59-C7F4-462C-A523-8B9DF3B5BD20}" destId="{115DDE55-CB37-4741-883C-5B8C4B1DF29A}" srcOrd="1" destOrd="0" parTransId="{AF59A3CF-624E-4B9B-8D10-5DA94CC1AC19}" sibTransId="{8F322F83-B67C-4E54-BE60-495B26271432}"/>
    <dgm:cxn modelId="{B86A2297-16D2-491F-BE44-2052122951C5}" type="presOf" srcId="{9C7DFA2E-8A36-440F-926C-C2C47EF9366B}" destId="{47A8C1B1-D79E-42B5-AD16-256B2BED3B16}" srcOrd="0" destOrd="0" presId="urn:microsoft.com/office/officeart/2008/layout/VerticalCurvedList"/>
    <dgm:cxn modelId="{FDA4EBEC-E9BD-4B3A-AD69-2A5F051D4344}" type="presOf" srcId="{DB97BDF9-CB0E-4B4F-8291-892FFBD5A498}" destId="{6F05A48F-4F65-4BB1-B133-AC6FE7ED6C44}" srcOrd="0" destOrd="0" presId="urn:microsoft.com/office/officeart/2008/layout/VerticalCurvedList"/>
    <dgm:cxn modelId="{8DB1126F-7A03-462B-8F63-038F65B97FD7}" type="presOf" srcId="{076FD271-1001-4D53-B118-497A1BEAFF9B}" destId="{0E1E5A25-82D9-4705-B8A4-FC6E01817749}" srcOrd="0" destOrd="0" presId="urn:microsoft.com/office/officeart/2008/layout/VerticalCurvedList"/>
    <dgm:cxn modelId="{4D6AF622-8ED1-4107-820F-FC271B2254C4}" type="presParOf" srcId="{E7CB3512-9969-497A-804B-653F6FF499F4}" destId="{D625C077-CB2A-4591-8757-C211ED856B6C}" srcOrd="0" destOrd="0" presId="urn:microsoft.com/office/officeart/2008/layout/VerticalCurvedList"/>
    <dgm:cxn modelId="{1719B3D8-8CC2-4F21-85A1-D8F797672CDA}" type="presParOf" srcId="{D625C077-CB2A-4591-8757-C211ED856B6C}" destId="{EBE3FCB0-E8EE-4D8E-A1FC-625FA4F924AB}" srcOrd="0" destOrd="0" presId="urn:microsoft.com/office/officeart/2008/layout/VerticalCurvedList"/>
    <dgm:cxn modelId="{E88D898A-DB75-4A7D-8DCA-F08F2F79F5F9}" type="presParOf" srcId="{EBE3FCB0-E8EE-4D8E-A1FC-625FA4F924AB}" destId="{75C8681E-F6E3-4BD1-90A9-3C2CFC02C53F}" srcOrd="0" destOrd="0" presId="urn:microsoft.com/office/officeart/2008/layout/VerticalCurvedList"/>
    <dgm:cxn modelId="{7F09B048-0949-4748-9702-C42692F6367C}" type="presParOf" srcId="{EBE3FCB0-E8EE-4D8E-A1FC-625FA4F924AB}" destId="{6F05A48F-4F65-4BB1-B133-AC6FE7ED6C44}" srcOrd="1" destOrd="0" presId="urn:microsoft.com/office/officeart/2008/layout/VerticalCurvedList"/>
    <dgm:cxn modelId="{3A28F1F2-2419-447E-91FD-735D5431A863}" type="presParOf" srcId="{EBE3FCB0-E8EE-4D8E-A1FC-625FA4F924AB}" destId="{D5F18ABD-E9C2-4AC0-A811-D26E144CF3C1}" srcOrd="2" destOrd="0" presId="urn:microsoft.com/office/officeart/2008/layout/VerticalCurvedList"/>
    <dgm:cxn modelId="{0C67D1FE-38DB-4288-A073-674718841753}" type="presParOf" srcId="{EBE3FCB0-E8EE-4D8E-A1FC-625FA4F924AB}" destId="{BEDACE93-7C00-4BBA-8D87-B4474B20D138}" srcOrd="3" destOrd="0" presId="urn:microsoft.com/office/officeart/2008/layout/VerticalCurvedList"/>
    <dgm:cxn modelId="{68A90E1A-003E-47A1-BF0E-F648EC40619D}" type="presParOf" srcId="{D625C077-CB2A-4591-8757-C211ED856B6C}" destId="{47A8C1B1-D79E-42B5-AD16-256B2BED3B16}" srcOrd="1" destOrd="0" presId="urn:microsoft.com/office/officeart/2008/layout/VerticalCurvedList"/>
    <dgm:cxn modelId="{8664B141-E87D-4A37-8CA1-C202D7DA9257}" type="presParOf" srcId="{D625C077-CB2A-4591-8757-C211ED856B6C}" destId="{41AC6323-F285-43B3-976E-032AAE5345B2}" srcOrd="2" destOrd="0" presId="urn:microsoft.com/office/officeart/2008/layout/VerticalCurvedList"/>
    <dgm:cxn modelId="{2A9AD17C-E808-4CF9-BADA-FDEB4D405060}" type="presParOf" srcId="{41AC6323-F285-43B3-976E-032AAE5345B2}" destId="{179E2A0E-7987-4A91-A668-7728F190E499}" srcOrd="0" destOrd="0" presId="urn:microsoft.com/office/officeart/2008/layout/VerticalCurvedList"/>
    <dgm:cxn modelId="{765BFDBC-131B-4521-8587-C4BDD39FD1C9}" type="presParOf" srcId="{D625C077-CB2A-4591-8757-C211ED856B6C}" destId="{EC31FCA4-1263-4776-86D1-7A81C7193E4A}" srcOrd="3" destOrd="0" presId="urn:microsoft.com/office/officeart/2008/layout/VerticalCurvedList"/>
    <dgm:cxn modelId="{60295196-313D-4E04-B41B-E0BC5190A24A}" type="presParOf" srcId="{D625C077-CB2A-4591-8757-C211ED856B6C}" destId="{22E1F9DD-90B7-4CA0-AABA-F743B8BCA3BA}" srcOrd="4" destOrd="0" presId="urn:microsoft.com/office/officeart/2008/layout/VerticalCurvedList"/>
    <dgm:cxn modelId="{5EDD964D-D44B-4883-A943-70456BCA7EE2}" type="presParOf" srcId="{22E1F9DD-90B7-4CA0-AABA-F743B8BCA3BA}" destId="{D3EB224B-1000-4562-B7DF-7005899F69FD}" srcOrd="0" destOrd="0" presId="urn:microsoft.com/office/officeart/2008/layout/VerticalCurvedList"/>
    <dgm:cxn modelId="{350D0325-A175-4068-937D-634F645A5E08}" type="presParOf" srcId="{D625C077-CB2A-4591-8757-C211ED856B6C}" destId="{0E1E5A25-82D9-4705-B8A4-FC6E01817749}" srcOrd="5" destOrd="0" presId="urn:microsoft.com/office/officeart/2008/layout/VerticalCurvedList"/>
    <dgm:cxn modelId="{752D1514-1687-41AF-BA17-DA4553C43DCD}" type="presParOf" srcId="{D625C077-CB2A-4591-8757-C211ED856B6C}" destId="{0EB0CF8C-270A-447E-8863-3B21FAFEDD0C}" srcOrd="6" destOrd="0" presId="urn:microsoft.com/office/officeart/2008/layout/VerticalCurvedList"/>
    <dgm:cxn modelId="{C067683C-9D6E-433A-BC33-359BC4FCB2C8}" type="presParOf" srcId="{0EB0CF8C-270A-447E-8863-3B21FAFEDD0C}" destId="{B2EE6333-E87C-4593-A98D-348456049CB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A89DAD59-C7F4-462C-A523-8B9DF3B5BD20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C7DFA2E-8A36-440F-926C-C2C47EF9366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19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กันยายน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56C7610-70FB-4A8B-B1C6-208C2295FA58}" type="par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B97BDF9-CB0E-4B4F-8291-892FFBD5A498}" type="sib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076FD271-1001-4D53-B118-497A1BEAFF9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ผู้เข้าร่วมประชุม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229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C3ADB02-29EE-4A73-9449-744CB8E1DC8D}" type="par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AA42D73-AB37-4FFF-8923-60F4D32EA98E}" type="sib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115DDE55-CB37-4741-883C-5B8C4B1DF29A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โรงแรมเซ็นทาราแม่สอด  อำเภอแม่สอด  จังหวัดตาก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F322F83-B67C-4E54-BE60-495B26271432}" type="sib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AF59A3CF-624E-4B9B-8D10-5DA94CC1AC19}" type="par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E7CB3512-9969-497A-804B-653F6FF499F4}" type="pres">
      <dgm:prSet presAssocID="{A89DAD59-C7F4-462C-A523-8B9DF3B5BD2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D625C077-CB2A-4591-8757-C211ED856B6C}" type="pres">
      <dgm:prSet presAssocID="{A89DAD59-C7F4-462C-A523-8B9DF3B5BD20}" presName="Name1" presStyleCnt="0"/>
      <dgm:spPr/>
    </dgm:pt>
    <dgm:pt modelId="{EBE3FCB0-E8EE-4D8E-A1FC-625FA4F924AB}" type="pres">
      <dgm:prSet presAssocID="{A89DAD59-C7F4-462C-A523-8B9DF3B5BD20}" presName="cycle" presStyleCnt="0"/>
      <dgm:spPr/>
    </dgm:pt>
    <dgm:pt modelId="{75C8681E-F6E3-4BD1-90A9-3C2CFC02C53F}" type="pres">
      <dgm:prSet presAssocID="{A89DAD59-C7F4-462C-A523-8B9DF3B5BD20}" presName="srcNode" presStyleLbl="node1" presStyleIdx="0" presStyleCnt="3"/>
      <dgm:spPr/>
    </dgm:pt>
    <dgm:pt modelId="{6F05A48F-4F65-4BB1-B133-AC6FE7ED6C44}" type="pres">
      <dgm:prSet presAssocID="{A89DAD59-C7F4-462C-A523-8B9DF3B5BD20}" presName="conn" presStyleLbl="parChTrans1D2" presStyleIdx="0" presStyleCnt="1"/>
      <dgm:spPr/>
      <dgm:t>
        <a:bodyPr/>
        <a:lstStyle/>
        <a:p>
          <a:endParaRPr lang="th-TH"/>
        </a:p>
      </dgm:t>
    </dgm:pt>
    <dgm:pt modelId="{D5F18ABD-E9C2-4AC0-A811-D26E144CF3C1}" type="pres">
      <dgm:prSet presAssocID="{A89DAD59-C7F4-462C-A523-8B9DF3B5BD20}" presName="extraNode" presStyleLbl="node1" presStyleIdx="0" presStyleCnt="3"/>
      <dgm:spPr/>
    </dgm:pt>
    <dgm:pt modelId="{BEDACE93-7C00-4BBA-8D87-B4474B20D138}" type="pres">
      <dgm:prSet presAssocID="{A89DAD59-C7F4-462C-A523-8B9DF3B5BD20}" presName="dstNode" presStyleLbl="node1" presStyleIdx="0" presStyleCnt="3"/>
      <dgm:spPr/>
    </dgm:pt>
    <dgm:pt modelId="{47A8C1B1-D79E-42B5-AD16-256B2BED3B16}" type="pres">
      <dgm:prSet presAssocID="{9C7DFA2E-8A36-440F-926C-C2C47EF9366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1AC6323-F285-43B3-976E-032AAE5345B2}" type="pres">
      <dgm:prSet presAssocID="{9C7DFA2E-8A36-440F-926C-C2C47EF9366B}" presName="accent_1" presStyleCnt="0"/>
      <dgm:spPr/>
    </dgm:pt>
    <dgm:pt modelId="{179E2A0E-7987-4A91-A668-7728F190E499}" type="pres">
      <dgm:prSet presAssocID="{9C7DFA2E-8A36-440F-926C-C2C47EF9366B}" presName="accentRepeatNode" presStyleLbl="solidFgAcc1" presStyleIdx="0" presStyleCnt="3" custLinFactNeighborY="3686"/>
      <dgm:spPr/>
    </dgm:pt>
    <dgm:pt modelId="{EC31FCA4-1263-4776-86D1-7A81C7193E4A}" type="pres">
      <dgm:prSet presAssocID="{115DDE55-CB37-4741-883C-5B8C4B1DF29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2E1F9DD-90B7-4CA0-AABA-F743B8BCA3BA}" type="pres">
      <dgm:prSet presAssocID="{115DDE55-CB37-4741-883C-5B8C4B1DF29A}" presName="accent_2" presStyleCnt="0"/>
      <dgm:spPr/>
    </dgm:pt>
    <dgm:pt modelId="{D3EB224B-1000-4562-B7DF-7005899F69FD}" type="pres">
      <dgm:prSet presAssocID="{115DDE55-CB37-4741-883C-5B8C4B1DF29A}" presName="accentRepeatNode" presStyleLbl="solidFgAcc1" presStyleIdx="1" presStyleCnt="3"/>
      <dgm:spPr/>
    </dgm:pt>
    <dgm:pt modelId="{0E1E5A25-82D9-4705-B8A4-FC6E01817749}" type="pres">
      <dgm:prSet presAssocID="{076FD271-1001-4D53-B118-497A1BEAFF9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B0CF8C-270A-447E-8863-3B21FAFEDD0C}" type="pres">
      <dgm:prSet presAssocID="{076FD271-1001-4D53-B118-497A1BEAFF9B}" presName="accent_3" presStyleCnt="0"/>
      <dgm:spPr/>
    </dgm:pt>
    <dgm:pt modelId="{B2EE6333-E87C-4593-A98D-348456049CBF}" type="pres">
      <dgm:prSet presAssocID="{076FD271-1001-4D53-B118-497A1BEAFF9B}" presName="accentRepeatNode" presStyleLbl="solidFgAcc1" presStyleIdx="2" presStyleCnt="3"/>
      <dgm:spPr/>
    </dgm:pt>
  </dgm:ptLst>
  <dgm:cxnLst>
    <dgm:cxn modelId="{573BCA5F-081F-45EE-A7F0-2887EEEECC44}" type="presOf" srcId="{DB97BDF9-CB0E-4B4F-8291-892FFBD5A498}" destId="{6F05A48F-4F65-4BB1-B133-AC6FE7ED6C44}" srcOrd="0" destOrd="0" presId="urn:microsoft.com/office/officeart/2008/layout/VerticalCurvedList"/>
    <dgm:cxn modelId="{442FA7BE-FC65-4A57-BD5F-6623FDE04E05}" srcId="{A89DAD59-C7F4-462C-A523-8B9DF3B5BD20}" destId="{076FD271-1001-4D53-B118-497A1BEAFF9B}" srcOrd="2" destOrd="0" parTransId="{0C3ADB02-29EE-4A73-9449-744CB8E1DC8D}" sibTransId="{DAA42D73-AB37-4FFF-8923-60F4D32EA98E}"/>
    <dgm:cxn modelId="{278A855A-749A-478F-BE37-8D80EBCD6962}" srcId="{A89DAD59-C7F4-462C-A523-8B9DF3B5BD20}" destId="{9C7DFA2E-8A36-440F-926C-C2C47EF9366B}" srcOrd="0" destOrd="0" parTransId="{256C7610-70FB-4A8B-B1C6-208C2295FA58}" sibTransId="{DB97BDF9-CB0E-4B4F-8291-892FFBD5A498}"/>
    <dgm:cxn modelId="{E0B9890F-E509-4B42-872C-6A911A8609C3}" type="presOf" srcId="{A89DAD59-C7F4-462C-A523-8B9DF3B5BD20}" destId="{E7CB3512-9969-497A-804B-653F6FF499F4}" srcOrd="0" destOrd="0" presId="urn:microsoft.com/office/officeart/2008/layout/VerticalCurvedList"/>
    <dgm:cxn modelId="{84B184A2-E1C0-4647-84FC-3D7950F4030D}" srcId="{A89DAD59-C7F4-462C-A523-8B9DF3B5BD20}" destId="{115DDE55-CB37-4741-883C-5B8C4B1DF29A}" srcOrd="1" destOrd="0" parTransId="{AF59A3CF-624E-4B9B-8D10-5DA94CC1AC19}" sibTransId="{8F322F83-B67C-4E54-BE60-495B26271432}"/>
    <dgm:cxn modelId="{ADCCF8E7-8A2E-42B3-9295-BB15EF71BE42}" type="presOf" srcId="{9C7DFA2E-8A36-440F-926C-C2C47EF9366B}" destId="{47A8C1B1-D79E-42B5-AD16-256B2BED3B16}" srcOrd="0" destOrd="0" presId="urn:microsoft.com/office/officeart/2008/layout/VerticalCurvedList"/>
    <dgm:cxn modelId="{66844A04-759A-4727-B65D-1F7BBFABE92A}" type="presOf" srcId="{076FD271-1001-4D53-B118-497A1BEAFF9B}" destId="{0E1E5A25-82D9-4705-B8A4-FC6E01817749}" srcOrd="0" destOrd="0" presId="urn:microsoft.com/office/officeart/2008/layout/VerticalCurvedList"/>
    <dgm:cxn modelId="{902015A2-BCC1-4800-8114-BD1469C6E3FD}" type="presOf" srcId="{115DDE55-CB37-4741-883C-5B8C4B1DF29A}" destId="{EC31FCA4-1263-4776-86D1-7A81C7193E4A}" srcOrd="0" destOrd="0" presId="urn:microsoft.com/office/officeart/2008/layout/VerticalCurvedList"/>
    <dgm:cxn modelId="{334948BA-07AA-43D5-A21F-C88292BE503C}" type="presParOf" srcId="{E7CB3512-9969-497A-804B-653F6FF499F4}" destId="{D625C077-CB2A-4591-8757-C211ED856B6C}" srcOrd="0" destOrd="0" presId="urn:microsoft.com/office/officeart/2008/layout/VerticalCurvedList"/>
    <dgm:cxn modelId="{7A4687FB-C018-491C-944C-532F451C3F93}" type="presParOf" srcId="{D625C077-CB2A-4591-8757-C211ED856B6C}" destId="{EBE3FCB0-E8EE-4D8E-A1FC-625FA4F924AB}" srcOrd="0" destOrd="0" presId="urn:microsoft.com/office/officeart/2008/layout/VerticalCurvedList"/>
    <dgm:cxn modelId="{64F2BA52-8E61-442C-BE7C-36C5206AF173}" type="presParOf" srcId="{EBE3FCB0-E8EE-4D8E-A1FC-625FA4F924AB}" destId="{75C8681E-F6E3-4BD1-90A9-3C2CFC02C53F}" srcOrd="0" destOrd="0" presId="urn:microsoft.com/office/officeart/2008/layout/VerticalCurvedList"/>
    <dgm:cxn modelId="{A520DBC1-5C2A-4FF3-A203-5917687CD300}" type="presParOf" srcId="{EBE3FCB0-E8EE-4D8E-A1FC-625FA4F924AB}" destId="{6F05A48F-4F65-4BB1-B133-AC6FE7ED6C44}" srcOrd="1" destOrd="0" presId="urn:microsoft.com/office/officeart/2008/layout/VerticalCurvedList"/>
    <dgm:cxn modelId="{3513FD61-294E-4A23-B15F-FC1A6F35371E}" type="presParOf" srcId="{EBE3FCB0-E8EE-4D8E-A1FC-625FA4F924AB}" destId="{D5F18ABD-E9C2-4AC0-A811-D26E144CF3C1}" srcOrd="2" destOrd="0" presId="urn:microsoft.com/office/officeart/2008/layout/VerticalCurvedList"/>
    <dgm:cxn modelId="{8CCDAEE1-1199-4FF2-979E-2770B92A802F}" type="presParOf" srcId="{EBE3FCB0-E8EE-4D8E-A1FC-625FA4F924AB}" destId="{BEDACE93-7C00-4BBA-8D87-B4474B20D138}" srcOrd="3" destOrd="0" presId="urn:microsoft.com/office/officeart/2008/layout/VerticalCurvedList"/>
    <dgm:cxn modelId="{B54CB6D4-2889-45D9-80B6-592D5293B784}" type="presParOf" srcId="{D625C077-CB2A-4591-8757-C211ED856B6C}" destId="{47A8C1B1-D79E-42B5-AD16-256B2BED3B16}" srcOrd="1" destOrd="0" presId="urn:microsoft.com/office/officeart/2008/layout/VerticalCurvedList"/>
    <dgm:cxn modelId="{862CCBAF-0730-4B8E-8951-E1140ADC2B65}" type="presParOf" srcId="{D625C077-CB2A-4591-8757-C211ED856B6C}" destId="{41AC6323-F285-43B3-976E-032AAE5345B2}" srcOrd="2" destOrd="0" presId="urn:microsoft.com/office/officeart/2008/layout/VerticalCurvedList"/>
    <dgm:cxn modelId="{5CB9F06C-53E9-4EF8-B8BC-457A8A4BAE3A}" type="presParOf" srcId="{41AC6323-F285-43B3-976E-032AAE5345B2}" destId="{179E2A0E-7987-4A91-A668-7728F190E499}" srcOrd="0" destOrd="0" presId="urn:microsoft.com/office/officeart/2008/layout/VerticalCurvedList"/>
    <dgm:cxn modelId="{3F8EE914-B4E7-4AB5-A94C-7EF85C22B660}" type="presParOf" srcId="{D625C077-CB2A-4591-8757-C211ED856B6C}" destId="{EC31FCA4-1263-4776-86D1-7A81C7193E4A}" srcOrd="3" destOrd="0" presId="urn:microsoft.com/office/officeart/2008/layout/VerticalCurvedList"/>
    <dgm:cxn modelId="{87D098A7-85B2-4905-8BF4-CB50229B839C}" type="presParOf" srcId="{D625C077-CB2A-4591-8757-C211ED856B6C}" destId="{22E1F9DD-90B7-4CA0-AABA-F743B8BCA3BA}" srcOrd="4" destOrd="0" presId="urn:microsoft.com/office/officeart/2008/layout/VerticalCurvedList"/>
    <dgm:cxn modelId="{98A8ECC3-0DDB-4C77-97A7-0C63F9451C59}" type="presParOf" srcId="{22E1F9DD-90B7-4CA0-AABA-F743B8BCA3BA}" destId="{D3EB224B-1000-4562-B7DF-7005899F69FD}" srcOrd="0" destOrd="0" presId="urn:microsoft.com/office/officeart/2008/layout/VerticalCurvedList"/>
    <dgm:cxn modelId="{C4171194-4756-4306-BEE1-E251D59FA6DE}" type="presParOf" srcId="{D625C077-CB2A-4591-8757-C211ED856B6C}" destId="{0E1E5A25-82D9-4705-B8A4-FC6E01817749}" srcOrd="5" destOrd="0" presId="urn:microsoft.com/office/officeart/2008/layout/VerticalCurvedList"/>
    <dgm:cxn modelId="{5C8A1AFC-1C6A-4862-944C-964AE1E567A0}" type="presParOf" srcId="{D625C077-CB2A-4591-8757-C211ED856B6C}" destId="{0EB0CF8C-270A-447E-8863-3B21FAFEDD0C}" srcOrd="6" destOrd="0" presId="urn:microsoft.com/office/officeart/2008/layout/VerticalCurvedList"/>
    <dgm:cxn modelId="{54C79BCC-55A8-4043-9C7E-A368A68F1676}" type="presParOf" srcId="{0EB0CF8C-270A-447E-8863-3B21FAFEDD0C}" destId="{B2EE6333-E87C-4593-A98D-348456049CB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B672894-09EA-477A-8415-00431EFDDCF4}" type="doc">
      <dgm:prSet loTypeId="urn:microsoft.com/office/officeart/2005/8/layout/cycle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th-TH"/>
        </a:p>
      </dgm:t>
    </dgm:pt>
    <dgm:pt modelId="{046F8C9D-232E-4055-8066-93059510297C}">
      <dgm:prSet phldrT="[Text]" custT="1"/>
      <dgm:spPr/>
      <dgm:t>
        <a:bodyPr/>
        <a:lstStyle/>
        <a:p>
          <a:r>
            <a:rPr lang="th-TH" sz="2000" b="1" u="sng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ยุทธศาสตร์ที่ </a:t>
          </a:r>
          <a:r>
            <a:rPr lang="en-US" sz="2000" b="1" u="sng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1</a:t>
          </a:r>
          <a:r>
            <a:rPr lang="en-US" sz="2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th-TH" sz="20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การส่งเสริมการพัฒนาอุตสาหกรรมเป้าหมายของพื้นที่ตามแนว </a:t>
          </a:r>
          <a:r>
            <a:rPr lang="en-US" sz="20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EWEC</a:t>
          </a:r>
          <a:endParaRPr lang="th-TH" sz="2000" dirty="0">
            <a:solidFill>
              <a:schemeClr val="tx1"/>
            </a:solidFill>
          </a:endParaRPr>
        </a:p>
      </dgm:t>
    </dgm:pt>
    <dgm:pt modelId="{B4DAD0FD-67B2-47AE-9A30-17FD94059A96}" type="parTrans" cxnId="{F3C6B260-B3FE-4970-A201-9CADA647F6E3}">
      <dgm:prSet/>
      <dgm:spPr/>
      <dgm:t>
        <a:bodyPr/>
        <a:lstStyle/>
        <a:p>
          <a:endParaRPr lang="th-TH" sz="2000">
            <a:solidFill>
              <a:schemeClr val="tx1"/>
            </a:solidFill>
          </a:endParaRPr>
        </a:p>
      </dgm:t>
    </dgm:pt>
    <dgm:pt modelId="{CD33781E-8ED1-436E-8081-68671A78EF84}" type="sibTrans" cxnId="{F3C6B260-B3FE-4970-A201-9CADA647F6E3}">
      <dgm:prSet/>
      <dgm:spPr/>
      <dgm:t>
        <a:bodyPr/>
        <a:lstStyle/>
        <a:p>
          <a:endParaRPr lang="th-TH" sz="2000">
            <a:solidFill>
              <a:schemeClr val="tx1"/>
            </a:solidFill>
          </a:endParaRPr>
        </a:p>
      </dgm:t>
    </dgm:pt>
    <dgm:pt modelId="{3F8A2315-2481-4FF5-9D3F-BB2D5A5BF7AD}">
      <dgm:prSet phldrT="[Text]" custT="1"/>
      <dgm:spPr/>
      <dgm:t>
        <a:bodyPr/>
        <a:lstStyle/>
        <a:p>
          <a:r>
            <a:rPr lang="th-TH" sz="2000" b="1" u="sng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ยุทธศาสตร์ที่ </a:t>
          </a:r>
          <a:r>
            <a:rPr lang="en-US" sz="2000" b="1" u="sng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2</a:t>
          </a:r>
          <a:r>
            <a:rPr lang="en-US" sz="2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th-TH" sz="20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การพัฒนาระบบโครงสร้างพื้นฐานและระบบโลจิสติกส์เพื่อรองรับการพัฒนาในภาคอุตสาหกรรม ศูนย์กลางการค้า การบริการ          โลจิสติกส์ และการขนส่ง</a:t>
          </a:r>
          <a:endParaRPr lang="th-TH" sz="2000" dirty="0">
            <a:solidFill>
              <a:schemeClr val="tx1"/>
            </a:solidFill>
          </a:endParaRPr>
        </a:p>
      </dgm:t>
    </dgm:pt>
    <dgm:pt modelId="{00AFA938-17D7-480B-B0F5-6616CF7DD44D}" type="parTrans" cxnId="{B55B0E88-3F1E-462B-808B-CAE0B4FAAF39}">
      <dgm:prSet/>
      <dgm:spPr/>
      <dgm:t>
        <a:bodyPr/>
        <a:lstStyle/>
        <a:p>
          <a:endParaRPr lang="th-TH" sz="2000">
            <a:solidFill>
              <a:schemeClr val="tx1"/>
            </a:solidFill>
          </a:endParaRPr>
        </a:p>
      </dgm:t>
    </dgm:pt>
    <dgm:pt modelId="{5907A5FF-5F25-4B32-9198-ECE5E6D40C00}" type="sibTrans" cxnId="{B55B0E88-3F1E-462B-808B-CAE0B4FAAF39}">
      <dgm:prSet/>
      <dgm:spPr/>
      <dgm:t>
        <a:bodyPr/>
        <a:lstStyle/>
        <a:p>
          <a:endParaRPr lang="th-TH" sz="2000">
            <a:solidFill>
              <a:schemeClr val="tx1"/>
            </a:solidFill>
          </a:endParaRPr>
        </a:p>
      </dgm:t>
    </dgm:pt>
    <dgm:pt modelId="{31C1DF89-F6C4-4F47-ADCA-C4E62B73F9D5}">
      <dgm:prSet phldrT="[Text]" custT="1"/>
      <dgm:spPr/>
      <dgm:t>
        <a:bodyPr/>
        <a:lstStyle/>
        <a:p>
          <a:r>
            <a:rPr lang="th-TH" sz="2000" b="1" u="sng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ยุทธศาสตร์ที่ </a:t>
          </a:r>
          <a:r>
            <a:rPr lang="en-US" sz="2000" b="1" u="sng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3</a:t>
          </a:r>
          <a:r>
            <a:rPr lang="en-US" sz="2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th-TH" sz="20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พัฒนาการเชื่อมโยงฐานการผลิตอุตสาหกรรมเป้าหมายเพื่อนำไปสู่การเชื่อมโยงระดับภูมิภาค</a:t>
          </a:r>
          <a:endParaRPr lang="th-TH" sz="2000" dirty="0">
            <a:solidFill>
              <a:schemeClr val="tx1"/>
            </a:solidFill>
          </a:endParaRPr>
        </a:p>
      </dgm:t>
    </dgm:pt>
    <dgm:pt modelId="{B74D7E93-E948-4481-8A6D-E7B1F468DC27}" type="parTrans" cxnId="{9EB15651-6041-4868-9CBA-6628E63393C7}">
      <dgm:prSet/>
      <dgm:spPr/>
      <dgm:t>
        <a:bodyPr/>
        <a:lstStyle/>
        <a:p>
          <a:endParaRPr lang="th-TH" sz="2000">
            <a:solidFill>
              <a:schemeClr val="tx1"/>
            </a:solidFill>
          </a:endParaRPr>
        </a:p>
      </dgm:t>
    </dgm:pt>
    <dgm:pt modelId="{AF34BD06-8A3F-4460-9645-8CA105025196}" type="sibTrans" cxnId="{9EB15651-6041-4868-9CBA-6628E63393C7}">
      <dgm:prSet/>
      <dgm:spPr/>
      <dgm:t>
        <a:bodyPr/>
        <a:lstStyle/>
        <a:p>
          <a:endParaRPr lang="th-TH" sz="2000">
            <a:solidFill>
              <a:schemeClr val="tx1"/>
            </a:solidFill>
          </a:endParaRPr>
        </a:p>
      </dgm:t>
    </dgm:pt>
    <dgm:pt modelId="{9F180065-DD07-45FD-9EDE-8F40A76B54AE}">
      <dgm:prSet phldrT="[Text]" custT="1"/>
      <dgm:spPr/>
      <dgm:t>
        <a:bodyPr/>
        <a:lstStyle/>
        <a:p>
          <a:r>
            <a:rPr lang="th-TH" sz="2000" b="1" u="sng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ยุทธศาสตร์ที่ </a:t>
          </a:r>
          <a:r>
            <a:rPr lang="en-US" sz="2000" b="1" u="sng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4</a:t>
          </a:r>
          <a:r>
            <a:rPr lang="en-US" sz="2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th-TH" sz="20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การพัฒนาปัจจัยแวดล้อมด้านสิทธิประโยชน์ และกฎระเบียบที่เกี่ยวข้องกับการพัฒนาอุตสาหกรรม</a:t>
          </a:r>
          <a:endParaRPr lang="th-TH" sz="2000" dirty="0">
            <a:solidFill>
              <a:schemeClr val="tx1"/>
            </a:solidFill>
          </a:endParaRPr>
        </a:p>
      </dgm:t>
    </dgm:pt>
    <dgm:pt modelId="{EAC08AC1-7138-489F-88B5-A1E9E46D66A3}" type="parTrans" cxnId="{EE442943-FCFE-4AC0-8ABA-1DA69E963C81}">
      <dgm:prSet/>
      <dgm:spPr/>
      <dgm:t>
        <a:bodyPr/>
        <a:lstStyle/>
        <a:p>
          <a:endParaRPr lang="th-TH" sz="2000">
            <a:solidFill>
              <a:schemeClr val="tx1"/>
            </a:solidFill>
          </a:endParaRPr>
        </a:p>
      </dgm:t>
    </dgm:pt>
    <dgm:pt modelId="{2BA5629A-9837-42BE-B6F2-6A46E6401728}" type="sibTrans" cxnId="{EE442943-FCFE-4AC0-8ABA-1DA69E963C81}">
      <dgm:prSet/>
      <dgm:spPr/>
      <dgm:t>
        <a:bodyPr/>
        <a:lstStyle/>
        <a:p>
          <a:endParaRPr lang="th-TH" sz="2000">
            <a:solidFill>
              <a:schemeClr val="tx1"/>
            </a:solidFill>
          </a:endParaRPr>
        </a:p>
      </dgm:t>
    </dgm:pt>
    <dgm:pt modelId="{F0098CB9-C419-49C3-8B3B-528F45BD5FB7}">
      <dgm:prSet phldrT="[Text]" custT="1"/>
      <dgm:spPr/>
      <dgm:t>
        <a:bodyPr/>
        <a:lstStyle/>
        <a:p>
          <a:r>
            <a:rPr lang="th-TH" sz="2000" b="1" u="sng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ยุทธศาสตร์ที่ </a:t>
          </a:r>
          <a:r>
            <a:rPr lang="en-US" sz="2000" b="1" u="sng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5</a:t>
          </a:r>
          <a:r>
            <a:rPr lang="en-US" sz="2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th-TH" sz="20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การส่งเสริมการบริหารจัดการด้านสังคมสิ่งแวดล้อมเพื่อการพัฒนาอย่างมีประสิทธิภาพและยั่งยืน</a:t>
          </a:r>
          <a:endParaRPr lang="th-TH" sz="2000" dirty="0">
            <a:solidFill>
              <a:schemeClr val="tx1"/>
            </a:solidFill>
          </a:endParaRPr>
        </a:p>
      </dgm:t>
    </dgm:pt>
    <dgm:pt modelId="{1E8681DF-7922-4E6C-8E51-3A616ECE74B3}" type="parTrans" cxnId="{14FAF7B3-2D78-4135-88E4-270D8FE9925C}">
      <dgm:prSet/>
      <dgm:spPr/>
      <dgm:t>
        <a:bodyPr/>
        <a:lstStyle/>
        <a:p>
          <a:endParaRPr lang="th-TH" sz="2000">
            <a:solidFill>
              <a:schemeClr val="tx1"/>
            </a:solidFill>
          </a:endParaRPr>
        </a:p>
      </dgm:t>
    </dgm:pt>
    <dgm:pt modelId="{DFED49AB-73C6-4CE0-BC8C-BA9A9F4D1B8E}" type="sibTrans" cxnId="{14FAF7B3-2D78-4135-88E4-270D8FE9925C}">
      <dgm:prSet/>
      <dgm:spPr/>
      <dgm:t>
        <a:bodyPr/>
        <a:lstStyle/>
        <a:p>
          <a:endParaRPr lang="th-TH" sz="2000">
            <a:solidFill>
              <a:schemeClr val="tx1"/>
            </a:solidFill>
          </a:endParaRPr>
        </a:p>
      </dgm:t>
    </dgm:pt>
    <dgm:pt modelId="{9AEB9517-EDDB-4679-8493-E341B38ECEDF}" type="pres">
      <dgm:prSet presAssocID="{5B672894-09EA-477A-8415-00431EFDDCF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67BDA0F6-4B58-4EF9-9026-50FCFCD1A66A}" type="pres">
      <dgm:prSet presAssocID="{046F8C9D-232E-4055-8066-93059510297C}" presName="node" presStyleLbl="node1" presStyleIdx="0" presStyleCnt="5" custScaleX="180381" custScaleY="110506" custRadScaleRad="114492" custRadScaleInc="1195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9E1A213-EDBB-4722-857E-11B6E9CE183E}" type="pres">
      <dgm:prSet presAssocID="{046F8C9D-232E-4055-8066-93059510297C}" presName="spNode" presStyleCnt="0"/>
      <dgm:spPr/>
    </dgm:pt>
    <dgm:pt modelId="{9AE62851-8C2D-46DD-9E3A-E49C9DA9AC3A}" type="pres">
      <dgm:prSet presAssocID="{CD33781E-8ED1-436E-8081-68671A78EF84}" presName="sibTrans" presStyleLbl="sibTrans1D1" presStyleIdx="0" presStyleCnt="5"/>
      <dgm:spPr/>
      <dgm:t>
        <a:bodyPr/>
        <a:lstStyle/>
        <a:p>
          <a:endParaRPr lang="th-TH"/>
        </a:p>
      </dgm:t>
    </dgm:pt>
    <dgm:pt modelId="{CA00D802-894D-4931-851C-12EFA6EDD599}" type="pres">
      <dgm:prSet presAssocID="{3F8A2315-2481-4FF5-9D3F-BB2D5A5BF7AD}" presName="node" presStyleLbl="node1" presStyleIdx="1" presStyleCnt="5" custScaleX="226418" custScaleY="148828" custRadScaleRad="99330" custRadScaleInc="2081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972128E-3AF1-41D7-B275-CA90AA7C370A}" type="pres">
      <dgm:prSet presAssocID="{3F8A2315-2481-4FF5-9D3F-BB2D5A5BF7AD}" presName="spNode" presStyleCnt="0"/>
      <dgm:spPr/>
    </dgm:pt>
    <dgm:pt modelId="{BDFCC971-73A3-46AC-855E-ACC03E7AA41E}" type="pres">
      <dgm:prSet presAssocID="{5907A5FF-5F25-4B32-9198-ECE5E6D40C00}" presName="sibTrans" presStyleLbl="sibTrans1D1" presStyleIdx="1" presStyleCnt="5"/>
      <dgm:spPr/>
      <dgm:t>
        <a:bodyPr/>
        <a:lstStyle/>
        <a:p>
          <a:endParaRPr lang="th-TH"/>
        </a:p>
      </dgm:t>
    </dgm:pt>
    <dgm:pt modelId="{2F09C13C-5E1D-4C1D-AF9F-AC799D3061A1}" type="pres">
      <dgm:prSet presAssocID="{31C1DF89-F6C4-4F47-ADCA-C4E62B73F9D5}" presName="node" presStyleLbl="node1" presStyleIdx="2" presStyleCnt="5" custScaleX="201922" custScaleY="110278" custRadScaleRad="97651" custRadScaleInc="-6574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104E4E7-0099-4B14-80F9-95D553A2F88C}" type="pres">
      <dgm:prSet presAssocID="{31C1DF89-F6C4-4F47-ADCA-C4E62B73F9D5}" presName="spNode" presStyleCnt="0"/>
      <dgm:spPr/>
    </dgm:pt>
    <dgm:pt modelId="{B54D8AB6-55C4-440E-A998-E807BE94A1CB}" type="pres">
      <dgm:prSet presAssocID="{AF34BD06-8A3F-4460-9645-8CA105025196}" presName="sibTrans" presStyleLbl="sibTrans1D1" presStyleIdx="2" presStyleCnt="5"/>
      <dgm:spPr/>
      <dgm:t>
        <a:bodyPr/>
        <a:lstStyle/>
        <a:p>
          <a:endParaRPr lang="th-TH"/>
        </a:p>
      </dgm:t>
    </dgm:pt>
    <dgm:pt modelId="{A1154F68-AAEE-4DB6-B2D0-22E2D3C4D645}" type="pres">
      <dgm:prSet presAssocID="{9F180065-DD07-45FD-9EDE-8F40A76B54AE}" presName="node" presStyleLbl="node1" presStyleIdx="3" presStyleCnt="5" custScaleX="185544" custScaleY="146055" custRadScaleRad="100310" custRadScaleInc="9365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F480062-EAAB-4DB9-8FF1-7401AD389027}" type="pres">
      <dgm:prSet presAssocID="{9F180065-DD07-45FD-9EDE-8F40A76B54AE}" presName="spNode" presStyleCnt="0"/>
      <dgm:spPr/>
    </dgm:pt>
    <dgm:pt modelId="{ADAB8393-35A3-4364-B117-B57FBF7D4543}" type="pres">
      <dgm:prSet presAssocID="{2BA5629A-9837-42BE-B6F2-6A46E6401728}" presName="sibTrans" presStyleLbl="sibTrans1D1" presStyleIdx="3" presStyleCnt="5"/>
      <dgm:spPr/>
      <dgm:t>
        <a:bodyPr/>
        <a:lstStyle/>
        <a:p>
          <a:endParaRPr lang="th-TH"/>
        </a:p>
      </dgm:t>
    </dgm:pt>
    <dgm:pt modelId="{A83CE868-2726-45AA-BD0A-892F61DD8F3A}" type="pres">
      <dgm:prSet presAssocID="{F0098CB9-C419-49C3-8B3B-528F45BD5FB7}" presName="node" presStyleLbl="node1" presStyleIdx="4" presStyleCnt="5" custScaleX="214165" custScaleY="108278" custRadScaleRad="102090" custRadScaleInc="231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DFB2266-FB1C-4855-8F86-CED56487E237}" type="pres">
      <dgm:prSet presAssocID="{F0098CB9-C419-49C3-8B3B-528F45BD5FB7}" presName="spNode" presStyleCnt="0"/>
      <dgm:spPr/>
    </dgm:pt>
    <dgm:pt modelId="{49DD07AA-D974-4CA1-A352-7E8E7EEDAA25}" type="pres">
      <dgm:prSet presAssocID="{DFED49AB-73C6-4CE0-BC8C-BA9A9F4D1B8E}" presName="sibTrans" presStyleLbl="sibTrans1D1" presStyleIdx="4" presStyleCnt="5"/>
      <dgm:spPr/>
      <dgm:t>
        <a:bodyPr/>
        <a:lstStyle/>
        <a:p>
          <a:endParaRPr lang="th-TH"/>
        </a:p>
      </dgm:t>
    </dgm:pt>
  </dgm:ptLst>
  <dgm:cxnLst>
    <dgm:cxn modelId="{6073ECB3-E069-44AB-B063-249E3E760488}" type="presOf" srcId="{F0098CB9-C419-49C3-8B3B-528F45BD5FB7}" destId="{A83CE868-2726-45AA-BD0A-892F61DD8F3A}" srcOrd="0" destOrd="0" presId="urn:microsoft.com/office/officeart/2005/8/layout/cycle5"/>
    <dgm:cxn modelId="{06DF8F86-3144-47CF-BC37-0358EC88EEE1}" type="presOf" srcId="{5B672894-09EA-477A-8415-00431EFDDCF4}" destId="{9AEB9517-EDDB-4679-8493-E341B38ECEDF}" srcOrd="0" destOrd="0" presId="urn:microsoft.com/office/officeart/2005/8/layout/cycle5"/>
    <dgm:cxn modelId="{69B21BBC-49C5-4C5A-9DF1-C281D1A74C56}" type="presOf" srcId="{31C1DF89-F6C4-4F47-ADCA-C4E62B73F9D5}" destId="{2F09C13C-5E1D-4C1D-AF9F-AC799D3061A1}" srcOrd="0" destOrd="0" presId="urn:microsoft.com/office/officeart/2005/8/layout/cycle5"/>
    <dgm:cxn modelId="{F3C6B260-B3FE-4970-A201-9CADA647F6E3}" srcId="{5B672894-09EA-477A-8415-00431EFDDCF4}" destId="{046F8C9D-232E-4055-8066-93059510297C}" srcOrd="0" destOrd="0" parTransId="{B4DAD0FD-67B2-47AE-9A30-17FD94059A96}" sibTransId="{CD33781E-8ED1-436E-8081-68671A78EF84}"/>
    <dgm:cxn modelId="{41B8F4C3-EA16-4914-BA23-F017A0D02A6E}" type="presOf" srcId="{DFED49AB-73C6-4CE0-BC8C-BA9A9F4D1B8E}" destId="{49DD07AA-D974-4CA1-A352-7E8E7EEDAA25}" srcOrd="0" destOrd="0" presId="urn:microsoft.com/office/officeart/2005/8/layout/cycle5"/>
    <dgm:cxn modelId="{14FAF7B3-2D78-4135-88E4-270D8FE9925C}" srcId="{5B672894-09EA-477A-8415-00431EFDDCF4}" destId="{F0098CB9-C419-49C3-8B3B-528F45BD5FB7}" srcOrd="4" destOrd="0" parTransId="{1E8681DF-7922-4E6C-8E51-3A616ECE74B3}" sibTransId="{DFED49AB-73C6-4CE0-BC8C-BA9A9F4D1B8E}"/>
    <dgm:cxn modelId="{EFDB1D73-DDA7-42C0-B946-E8FAFA5CA6EC}" type="presOf" srcId="{3F8A2315-2481-4FF5-9D3F-BB2D5A5BF7AD}" destId="{CA00D802-894D-4931-851C-12EFA6EDD599}" srcOrd="0" destOrd="0" presId="urn:microsoft.com/office/officeart/2005/8/layout/cycle5"/>
    <dgm:cxn modelId="{47DBEC2E-6E3D-4B90-9FD3-45DA637B0E9D}" type="presOf" srcId="{9F180065-DD07-45FD-9EDE-8F40A76B54AE}" destId="{A1154F68-AAEE-4DB6-B2D0-22E2D3C4D645}" srcOrd="0" destOrd="0" presId="urn:microsoft.com/office/officeart/2005/8/layout/cycle5"/>
    <dgm:cxn modelId="{B55B0E88-3F1E-462B-808B-CAE0B4FAAF39}" srcId="{5B672894-09EA-477A-8415-00431EFDDCF4}" destId="{3F8A2315-2481-4FF5-9D3F-BB2D5A5BF7AD}" srcOrd="1" destOrd="0" parTransId="{00AFA938-17D7-480B-B0F5-6616CF7DD44D}" sibTransId="{5907A5FF-5F25-4B32-9198-ECE5E6D40C00}"/>
    <dgm:cxn modelId="{BFC46AC4-9B79-445B-9D65-3688336209C0}" type="presOf" srcId="{5907A5FF-5F25-4B32-9198-ECE5E6D40C00}" destId="{BDFCC971-73A3-46AC-855E-ACC03E7AA41E}" srcOrd="0" destOrd="0" presId="urn:microsoft.com/office/officeart/2005/8/layout/cycle5"/>
    <dgm:cxn modelId="{D6F56079-E354-4416-B7F1-CED9095B7EBD}" type="presOf" srcId="{CD33781E-8ED1-436E-8081-68671A78EF84}" destId="{9AE62851-8C2D-46DD-9E3A-E49C9DA9AC3A}" srcOrd="0" destOrd="0" presId="urn:microsoft.com/office/officeart/2005/8/layout/cycle5"/>
    <dgm:cxn modelId="{C25FC9D5-CE99-4FFA-9674-8B0A575B0CBC}" type="presOf" srcId="{2BA5629A-9837-42BE-B6F2-6A46E6401728}" destId="{ADAB8393-35A3-4364-B117-B57FBF7D4543}" srcOrd="0" destOrd="0" presId="urn:microsoft.com/office/officeart/2005/8/layout/cycle5"/>
    <dgm:cxn modelId="{802A5D52-F962-4BA9-9B71-37DD1E98D9BC}" type="presOf" srcId="{046F8C9D-232E-4055-8066-93059510297C}" destId="{67BDA0F6-4B58-4EF9-9026-50FCFCD1A66A}" srcOrd="0" destOrd="0" presId="urn:microsoft.com/office/officeart/2005/8/layout/cycle5"/>
    <dgm:cxn modelId="{EE442943-FCFE-4AC0-8ABA-1DA69E963C81}" srcId="{5B672894-09EA-477A-8415-00431EFDDCF4}" destId="{9F180065-DD07-45FD-9EDE-8F40A76B54AE}" srcOrd="3" destOrd="0" parTransId="{EAC08AC1-7138-489F-88B5-A1E9E46D66A3}" sibTransId="{2BA5629A-9837-42BE-B6F2-6A46E6401728}"/>
    <dgm:cxn modelId="{FBD2D680-ACB9-46E8-9E83-63202D3AA351}" type="presOf" srcId="{AF34BD06-8A3F-4460-9645-8CA105025196}" destId="{B54D8AB6-55C4-440E-A998-E807BE94A1CB}" srcOrd="0" destOrd="0" presId="urn:microsoft.com/office/officeart/2005/8/layout/cycle5"/>
    <dgm:cxn modelId="{9EB15651-6041-4868-9CBA-6628E63393C7}" srcId="{5B672894-09EA-477A-8415-00431EFDDCF4}" destId="{31C1DF89-F6C4-4F47-ADCA-C4E62B73F9D5}" srcOrd="2" destOrd="0" parTransId="{B74D7E93-E948-4481-8A6D-E7B1F468DC27}" sibTransId="{AF34BD06-8A3F-4460-9645-8CA105025196}"/>
    <dgm:cxn modelId="{A19033F0-64E5-4093-9BE4-419809F15D4D}" type="presParOf" srcId="{9AEB9517-EDDB-4679-8493-E341B38ECEDF}" destId="{67BDA0F6-4B58-4EF9-9026-50FCFCD1A66A}" srcOrd="0" destOrd="0" presId="urn:microsoft.com/office/officeart/2005/8/layout/cycle5"/>
    <dgm:cxn modelId="{36150F96-B8FB-49EC-AD35-5B075C740C9B}" type="presParOf" srcId="{9AEB9517-EDDB-4679-8493-E341B38ECEDF}" destId="{29E1A213-EDBB-4722-857E-11B6E9CE183E}" srcOrd="1" destOrd="0" presId="urn:microsoft.com/office/officeart/2005/8/layout/cycle5"/>
    <dgm:cxn modelId="{7EF4051A-495A-4E1A-A689-7880F586EFEB}" type="presParOf" srcId="{9AEB9517-EDDB-4679-8493-E341B38ECEDF}" destId="{9AE62851-8C2D-46DD-9E3A-E49C9DA9AC3A}" srcOrd="2" destOrd="0" presId="urn:microsoft.com/office/officeart/2005/8/layout/cycle5"/>
    <dgm:cxn modelId="{5742D93D-A924-4495-AD97-72269BADB7E9}" type="presParOf" srcId="{9AEB9517-EDDB-4679-8493-E341B38ECEDF}" destId="{CA00D802-894D-4931-851C-12EFA6EDD599}" srcOrd="3" destOrd="0" presId="urn:microsoft.com/office/officeart/2005/8/layout/cycle5"/>
    <dgm:cxn modelId="{2AB5D49B-4E32-4F1A-8B98-6D93AF0E5F2F}" type="presParOf" srcId="{9AEB9517-EDDB-4679-8493-E341B38ECEDF}" destId="{F972128E-3AF1-41D7-B275-CA90AA7C370A}" srcOrd="4" destOrd="0" presId="urn:microsoft.com/office/officeart/2005/8/layout/cycle5"/>
    <dgm:cxn modelId="{39DEB70A-7220-46C6-B37F-09B4B9D7DB83}" type="presParOf" srcId="{9AEB9517-EDDB-4679-8493-E341B38ECEDF}" destId="{BDFCC971-73A3-46AC-855E-ACC03E7AA41E}" srcOrd="5" destOrd="0" presId="urn:microsoft.com/office/officeart/2005/8/layout/cycle5"/>
    <dgm:cxn modelId="{34620B47-046C-493C-B575-ACB747E07553}" type="presParOf" srcId="{9AEB9517-EDDB-4679-8493-E341B38ECEDF}" destId="{2F09C13C-5E1D-4C1D-AF9F-AC799D3061A1}" srcOrd="6" destOrd="0" presId="urn:microsoft.com/office/officeart/2005/8/layout/cycle5"/>
    <dgm:cxn modelId="{D4801245-DDEC-4802-9D16-741304520E19}" type="presParOf" srcId="{9AEB9517-EDDB-4679-8493-E341B38ECEDF}" destId="{8104E4E7-0099-4B14-80F9-95D553A2F88C}" srcOrd="7" destOrd="0" presId="urn:microsoft.com/office/officeart/2005/8/layout/cycle5"/>
    <dgm:cxn modelId="{8C007F30-E3C3-4F65-BCAD-AE98672A40B8}" type="presParOf" srcId="{9AEB9517-EDDB-4679-8493-E341B38ECEDF}" destId="{B54D8AB6-55C4-440E-A998-E807BE94A1CB}" srcOrd="8" destOrd="0" presId="urn:microsoft.com/office/officeart/2005/8/layout/cycle5"/>
    <dgm:cxn modelId="{37814141-32A0-4AA3-A693-921283DE4CA2}" type="presParOf" srcId="{9AEB9517-EDDB-4679-8493-E341B38ECEDF}" destId="{A1154F68-AAEE-4DB6-B2D0-22E2D3C4D645}" srcOrd="9" destOrd="0" presId="urn:microsoft.com/office/officeart/2005/8/layout/cycle5"/>
    <dgm:cxn modelId="{68302523-28D0-4515-B3F8-17246BF7ED52}" type="presParOf" srcId="{9AEB9517-EDDB-4679-8493-E341B38ECEDF}" destId="{4F480062-EAAB-4DB9-8FF1-7401AD389027}" srcOrd="10" destOrd="0" presId="urn:microsoft.com/office/officeart/2005/8/layout/cycle5"/>
    <dgm:cxn modelId="{476350A6-5F86-4364-86FE-4E8C35FEBB49}" type="presParOf" srcId="{9AEB9517-EDDB-4679-8493-E341B38ECEDF}" destId="{ADAB8393-35A3-4364-B117-B57FBF7D4543}" srcOrd="11" destOrd="0" presId="urn:microsoft.com/office/officeart/2005/8/layout/cycle5"/>
    <dgm:cxn modelId="{7A9B5988-1739-4A70-AA61-760E3B24B0E2}" type="presParOf" srcId="{9AEB9517-EDDB-4679-8493-E341B38ECEDF}" destId="{A83CE868-2726-45AA-BD0A-892F61DD8F3A}" srcOrd="12" destOrd="0" presId="urn:microsoft.com/office/officeart/2005/8/layout/cycle5"/>
    <dgm:cxn modelId="{E8F57091-5665-40BE-81BF-8A6BDA088D32}" type="presParOf" srcId="{9AEB9517-EDDB-4679-8493-E341B38ECEDF}" destId="{2DFB2266-FB1C-4855-8F86-CED56487E237}" srcOrd="13" destOrd="0" presId="urn:microsoft.com/office/officeart/2005/8/layout/cycle5"/>
    <dgm:cxn modelId="{DFE08515-4891-4074-BDBA-87FEE7F0B82C}" type="presParOf" srcId="{9AEB9517-EDDB-4679-8493-E341B38ECEDF}" destId="{49DD07AA-D974-4CA1-A352-7E8E7EEDAA25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EDA4545-B56B-4D52-89A8-13FEDA79A369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th-TH"/>
        </a:p>
      </dgm:t>
    </dgm:pt>
    <dgm:pt modelId="{A8481917-294C-4AB7-B63D-B18BF7A835C0}">
      <dgm:prSet phldrT="[Text]" custT="1"/>
      <dgm:spPr>
        <a:ln>
          <a:solidFill>
            <a:schemeClr val="tx1"/>
          </a:solidFill>
        </a:ln>
      </dgm:spPr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การสัมภาษณ์</a:t>
          </a:r>
          <a:endParaRPr lang="th-TH" sz="24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891D002-D554-47F9-A6B3-D2C0B4A02D6C}" type="parTrans" cxnId="{1AE1F9B9-2711-46C7-9313-0592CEA7056B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1900DB6F-C6C2-4CE9-94C4-D02DD809EE9C}" type="sibTrans" cxnId="{1AE1F9B9-2711-46C7-9313-0592CEA7056B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472FB495-F023-49DD-B996-DB2FEC0C545E}">
      <dgm:prSet phldrT="[Text]" custT="1"/>
      <dgm:spPr>
        <a:ln>
          <a:solidFill>
            <a:schemeClr val="tx1"/>
          </a:solidFill>
        </a:ln>
      </dgm:spPr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ประชุมกลุ่มย่อย</a:t>
          </a:r>
          <a:endParaRPr lang="th-TH" sz="24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474BBD1C-2D0E-4169-A7D4-C8450DAEE9E4}" type="parTrans" cxnId="{E6124DAB-9338-4992-A81F-C034DB678E4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B4008944-0E90-42C6-9DC2-AC6B3788E15E}" type="sibTrans" cxnId="{E6124DAB-9338-4992-A81F-C034DB678E4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CC595459-9D29-48FD-BE70-5F820C98526F}">
      <dgm:prSet phldrT="[Text]" custT="1"/>
      <dgm:spPr>
        <a:ln>
          <a:solidFill>
            <a:schemeClr val="bg1">
              <a:lumMod val="50000"/>
              <a:alpha val="90000"/>
            </a:schemeClr>
          </a:solidFill>
        </a:ln>
      </dgm:spPr>
      <dgm:t>
        <a:bodyPr/>
        <a:lstStyle/>
        <a:p>
          <a:r>
            <a:rPr lang="th-TH" sz="24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จังหวัดขอนแก่น </a:t>
          </a:r>
          <a:endParaRPr lang="th-TH" sz="24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ED187E1-C5BF-4B1B-B640-04E7704A70F0}" type="parTrans" cxnId="{85A857B8-2CF8-4E0C-8E0B-60DD98E36796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144EB64D-0779-409A-8D27-F8704B2BDF59}" type="sibTrans" cxnId="{85A857B8-2CF8-4E0C-8E0B-60DD98E36796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CD15767D-649D-4204-903A-E5F4731C6794}">
      <dgm:prSet phldrT="[Text]" custT="1"/>
      <dgm:spPr>
        <a:ln>
          <a:solidFill>
            <a:schemeClr val="bg1">
              <a:lumMod val="50000"/>
              <a:alpha val="90000"/>
            </a:schemeClr>
          </a:solidFill>
        </a:ln>
      </dgm:spPr>
      <dgm:t>
        <a:bodyPr/>
        <a:lstStyle/>
        <a:p>
          <a:r>
            <a:rPr lang="th-TH" sz="24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จังหวัดดตาก</a:t>
          </a:r>
          <a:endParaRPr lang="th-TH" sz="24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63F9D3A7-EBB2-4DCD-B82D-F8E42B97AAA8}" type="parTrans" cxnId="{094AF86E-4CE9-40C8-B4A8-EA73E50FFAC4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7FBDCDF3-AB0F-40C9-A5A1-090A6A42BA7A}" type="sibTrans" cxnId="{094AF86E-4CE9-40C8-B4A8-EA73E50FFAC4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75799C8B-459E-41DE-826C-2BB881118D7F}">
      <dgm:prSet phldrT="[Text]" custT="1"/>
      <dgm:spPr>
        <a:ln>
          <a:solidFill>
            <a:schemeClr val="tx1"/>
          </a:solidFill>
        </a:ln>
      </dgm:spPr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การรับฟังความคิดเห็น</a:t>
          </a:r>
          <a:endParaRPr lang="th-TH" sz="24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F7712158-ABB4-42F6-BE94-D1036A967D70}" type="parTrans" cxnId="{4BF9A3D3-B560-4445-A8C3-1C647E90BD94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9AA4E780-874F-41BD-BCC6-617D6BE58FA5}" type="sibTrans" cxnId="{4BF9A3D3-B560-4445-A8C3-1C647E90BD94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502085E7-1F2C-401A-B90F-5496F47B5965}">
      <dgm:prSet phldrT="[Text]" custT="1"/>
      <dgm:spPr>
        <a:ln>
          <a:solidFill>
            <a:schemeClr val="bg1">
              <a:lumMod val="50000"/>
              <a:alpha val="90000"/>
            </a:schemeClr>
          </a:solidFill>
        </a:ln>
      </dgm:spPr>
      <dgm:t>
        <a:bodyPr/>
        <a:lstStyle/>
        <a:p>
          <a:r>
            <a:rPr lang="th-TH" sz="24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จังหวัดมุกดาหาร</a:t>
          </a:r>
          <a:endParaRPr lang="th-TH" sz="24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68E81268-B6DB-4DFD-B55F-ACD53536633F}" type="parTrans" cxnId="{9B49E512-7B96-482A-9D21-615BF0522CD6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9BA898A8-B189-4488-8C9B-8F0DAFA1D80E}" type="sibTrans" cxnId="{9B49E512-7B96-482A-9D21-615BF0522CD6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65352C87-64AC-4036-94CB-A950F74A0A1A}">
      <dgm:prSet phldrT="[Text]" custT="1"/>
      <dgm:spPr>
        <a:ln>
          <a:solidFill>
            <a:schemeClr val="bg1">
              <a:lumMod val="50000"/>
              <a:alpha val="90000"/>
            </a:schemeClr>
          </a:solidFill>
        </a:ln>
      </dgm:spPr>
      <dgm:t>
        <a:bodyPr/>
        <a:lstStyle/>
        <a:p>
          <a:r>
            <a:rPr lang="th-TH" sz="2400" smtClean="0">
              <a:latin typeface="TH SarabunPSK" panose="020B0500040200020003" pitchFamily="34" charset="-34"/>
              <a:cs typeface="TH SarabunPSK" panose="020B0500040200020003" pitchFamily="34" charset="-34"/>
            </a:rPr>
            <a:t>อำเภอแม่</a:t>
          </a:r>
          <a:r>
            <a:rPr lang="th-TH" sz="24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สอด จังหวัดตาก</a:t>
          </a:r>
          <a:endParaRPr lang="th-TH" sz="24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55C4285-765F-40FE-9947-511DE7E81899}" type="parTrans" cxnId="{DF89269D-29EB-4677-AAC8-F61F05F903B5}">
      <dgm:prSet/>
      <dgm:spPr/>
      <dgm:t>
        <a:bodyPr/>
        <a:lstStyle/>
        <a:p>
          <a:endParaRPr lang="th-TH"/>
        </a:p>
      </dgm:t>
    </dgm:pt>
    <dgm:pt modelId="{F08C7258-DCF2-49BC-9395-CE9603BF3E4A}" type="sibTrans" cxnId="{DF89269D-29EB-4677-AAC8-F61F05F903B5}">
      <dgm:prSet/>
      <dgm:spPr/>
      <dgm:t>
        <a:bodyPr/>
        <a:lstStyle/>
        <a:p>
          <a:endParaRPr lang="th-TH"/>
        </a:p>
      </dgm:t>
    </dgm:pt>
    <dgm:pt modelId="{140C2E86-5B6B-4DE7-AE99-575F7B509934}">
      <dgm:prSet phldrT="[Text]" custT="1"/>
      <dgm:spPr>
        <a:ln>
          <a:solidFill>
            <a:schemeClr val="tx1"/>
          </a:solidFill>
        </a:ln>
      </dgm:spPr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การจัดประชุมเผยแพร่ผลการศึกษา</a:t>
          </a:r>
          <a:endParaRPr lang="th-TH" sz="24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3E2B3CE-4B17-4243-A7C6-D3A433431F56}" type="sibTrans" cxnId="{8EB9708A-C116-475C-8CF6-270F215547AE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BEBCE318-D111-4EF8-A586-147680D712A1}" type="parTrans" cxnId="{8EB9708A-C116-475C-8CF6-270F215547AE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20E3C034-68AE-42A4-B8E1-752F3E808BC8}">
      <dgm:prSet phldrT="[Text]" custT="1"/>
      <dgm:spPr>
        <a:ln>
          <a:solidFill>
            <a:schemeClr val="bg1">
              <a:lumMod val="50000"/>
              <a:alpha val="90000"/>
            </a:schemeClr>
          </a:solidFill>
        </a:ln>
      </dgm:spPr>
      <dgm:t>
        <a:bodyPr/>
        <a:lstStyle/>
        <a:p>
          <a:r>
            <a:rPr lang="th-TH" sz="2400" b="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นายพิษณุ สุวรรณะชฎ เอกอัคราชทูตไทย ณ กรุงย่างกุ้ง</a:t>
          </a:r>
          <a:endParaRPr lang="th-TH" sz="2400" b="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3FEC7ED-FEFB-4806-8E5E-02582B0F418D}" type="parTrans" cxnId="{FF7F27CB-E3E8-408B-84EE-62C83B61940B}">
      <dgm:prSet/>
      <dgm:spPr/>
      <dgm:t>
        <a:bodyPr/>
        <a:lstStyle/>
        <a:p>
          <a:endParaRPr lang="th-TH"/>
        </a:p>
      </dgm:t>
    </dgm:pt>
    <dgm:pt modelId="{BA53BBFE-FC50-4AEE-ABD2-4ABA90DF08F9}" type="sibTrans" cxnId="{FF7F27CB-E3E8-408B-84EE-62C83B61940B}">
      <dgm:prSet/>
      <dgm:spPr/>
      <dgm:t>
        <a:bodyPr/>
        <a:lstStyle/>
        <a:p>
          <a:endParaRPr lang="th-TH"/>
        </a:p>
      </dgm:t>
    </dgm:pt>
    <dgm:pt modelId="{E183B838-1C50-4801-8482-784E8D3D3EAE}">
      <dgm:prSet phldrT="[Text]" custT="1"/>
      <dgm:spPr>
        <a:ln>
          <a:solidFill>
            <a:schemeClr val="bg1">
              <a:lumMod val="50000"/>
              <a:alpha val="90000"/>
            </a:schemeClr>
          </a:solidFill>
        </a:ln>
      </dgm:spPr>
      <dgm:t>
        <a:bodyPr/>
        <a:lstStyle/>
        <a:p>
          <a:r>
            <a:rPr lang="th-TH" sz="2400" b="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กรมส่งเสริมอุตสาหกรรม กระทรวงอุตสาหกรรม</a:t>
          </a:r>
          <a:endParaRPr lang="th-TH" sz="2400" b="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6BB1470-6574-4FF0-95F1-C9CCDC96A648}" type="parTrans" cxnId="{C88C538A-5324-424D-9C0C-5F2CD0AFF39F}">
      <dgm:prSet/>
      <dgm:spPr/>
    </dgm:pt>
    <dgm:pt modelId="{0909DDE9-2E42-40CE-BA1D-71EBDAA9A53E}" type="sibTrans" cxnId="{C88C538A-5324-424D-9C0C-5F2CD0AFF39F}">
      <dgm:prSet/>
      <dgm:spPr/>
    </dgm:pt>
    <dgm:pt modelId="{23BB0807-F9B6-4998-AB3B-08878FC3557F}">
      <dgm:prSet phldrT="[Text]" custT="1"/>
      <dgm:spPr>
        <a:ln>
          <a:solidFill>
            <a:schemeClr val="bg1">
              <a:lumMod val="50000"/>
              <a:alpha val="90000"/>
            </a:schemeClr>
          </a:solidFill>
        </a:ln>
      </dgm:spPr>
      <dgm:t>
        <a:bodyPr/>
        <a:lstStyle/>
        <a:p>
          <a:r>
            <a:rPr lang="th-TH" sz="2400" b="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สำนักงานคณะกรรมการส่งเสริมการลงทุน </a:t>
          </a:r>
          <a:r>
            <a:rPr lang="en-US" sz="2400" b="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(</a:t>
          </a:r>
          <a:r>
            <a:rPr lang="en-US" sz="2400" b="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BOI)/</a:t>
          </a:r>
          <a:r>
            <a:rPr lang="th-TH" sz="2400" b="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สภาอุตสาหกรรม</a:t>
          </a:r>
          <a:r>
            <a:rPr lang="en-US" sz="2400" b="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/</a:t>
          </a:r>
          <a:r>
            <a:rPr lang="th-TH" sz="2400" b="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หอการค้า</a:t>
          </a:r>
          <a:endParaRPr lang="th-TH" sz="2400" b="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39799417-9F06-4CBC-A846-1EEB2AA1203B}" type="parTrans" cxnId="{9CF76E1F-BE57-48DE-847D-3DAB196E74FB}">
      <dgm:prSet/>
      <dgm:spPr/>
    </dgm:pt>
    <dgm:pt modelId="{3BBCC474-5F61-4183-BDFC-5DD5DB100D3C}" type="sibTrans" cxnId="{9CF76E1F-BE57-48DE-847D-3DAB196E74FB}">
      <dgm:prSet/>
      <dgm:spPr/>
    </dgm:pt>
    <dgm:pt modelId="{85AFEAA5-9D63-4142-9D79-9AA9DC6007B9}">
      <dgm:prSet phldrT="[Text]" custT="1"/>
      <dgm:spPr>
        <a:ln>
          <a:solidFill>
            <a:schemeClr val="bg1">
              <a:lumMod val="50000"/>
              <a:alpha val="90000"/>
            </a:schemeClr>
          </a:solidFill>
        </a:ln>
      </dgm:spPr>
      <dgm:t>
        <a:bodyPr/>
        <a:lstStyle/>
        <a:p>
          <a:r>
            <a:rPr lang="th-TH" sz="2400" b="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พื้นที่ </a:t>
          </a:r>
          <a:r>
            <a:rPr lang="en-US" sz="2400" b="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EWEC : </a:t>
          </a:r>
          <a:r>
            <a:rPr lang="th-TH" sz="2400" b="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ตาก สุโขทัย พิษณุโลก เพชรบูรณ์ ชัยภูมิ ขอนแก่น              	 	      มหาสารคาม กาฬสินธุ์ และมุกดาหาร</a:t>
          </a:r>
          <a:endParaRPr lang="th-TH" sz="2400" b="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0E9AE43-C25B-45D8-82A1-A7AF7696D166}" type="parTrans" cxnId="{CDEC550D-AD54-4199-B9A6-3C652413E1A2}">
      <dgm:prSet/>
      <dgm:spPr/>
    </dgm:pt>
    <dgm:pt modelId="{93993806-4B42-4647-938D-6F55C5F65BA2}" type="sibTrans" cxnId="{CDEC550D-AD54-4199-B9A6-3C652413E1A2}">
      <dgm:prSet/>
      <dgm:spPr/>
    </dgm:pt>
    <dgm:pt modelId="{D93661CD-8DB9-4E0D-BBE4-D9604722479F}" type="pres">
      <dgm:prSet presAssocID="{0EDA4545-B56B-4D52-89A8-13FEDA79A3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62923CA-ED11-4E58-A2C2-A4785E5BC497}" type="pres">
      <dgm:prSet presAssocID="{A8481917-294C-4AB7-B63D-B18BF7A835C0}" presName="linNode" presStyleCnt="0"/>
      <dgm:spPr/>
      <dgm:t>
        <a:bodyPr/>
        <a:lstStyle/>
        <a:p>
          <a:endParaRPr lang="th-TH"/>
        </a:p>
      </dgm:t>
    </dgm:pt>
    <dgm:pt modelId="{30F76570-0319-4BB3-89F5-C3AE0AFB2F4A}" type="pres">
      <dgm:prSet presAssocID="{A8481917-294C-4AB7-B63D-B18BF7A835C0}" presName="parentText" presStyleLbl="node1" presStyleIdx="0" presStyleCnt="4" custScaleX="117801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2D71495-C14B-49F4-A575-1E1844792370}" type="pres">
      <dgm:prSet presAssocID="{A8481917-294C-4AB7-B63D-B18BF7A835C0}" presName="descendantText" presStyleLbl="alignAccFollowNode1" presStyleIdx="0" presStyleCnt="4" custScaleX="224403" custScaleY="12038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3B617A2-2EC1-4C1E-B7F0-A87C0A27C36E}" type="pres">
      <dgm:prSet presAssocID="{1900DB6F-C6C2-4CE9-94C4-D02DD809EE9C}" presName="sp" presStyleCnt="0"/>
      <dgm:spPr/>
      <dgm:t>
        <a:bodyPr/>
        <a:lstStyle/>
        <a:p>
          <a:endParaRPr lang="th-TH"/>
        </a:p>
      </dgm:t>
    </dgm:pt>
    <dgm:pt modelId="{F34D56D1-A441-478D-B955-56CF80EDE7F4}" type="pres">
      <dgm:prSet presAssocID="{472FB495-F023-49DD-B996-DB2FEC0C545E}" presName="linNode" presStyleCnt="0"/>
      <dgm:spPr/>
      <dgm:t>
        <a:bodyPr/>
        <a:lstStyle/>
        <a:p>
          <a:endParaRPr lang="th-TH"/>
        </a:p>
      </dgm:t>
    </dgm:pt>
    <dgm:pt modelId="{9D0180E8-5111-48D6-A0C5-93ED305DE535}" type="pres">
      <dgm:prSet presAssocID="{472FB495-F023-49DD-B996-DB2FEC0C545E}" presName="parentText" presStyleLbl="node1" presStyleIdx="1" presStyleCnt="4" custScaleX="77309" custScaleY="43172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F8315EB-E38A-4DFA-B9B1-B204DF660104}" type="pres">
      <dgm:prSet presAssocID="{472FB495-F023-49DD-B996-DB2FEC0C545E}" presName="descendantText" presStyleLbl="alignAccFollowNode1" presStyleIdx="1" presStyleCnt="4" custScaleX="114434" custScaleY="5478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CABD297-5731-473A-B81F-D655AF910293}" type="pres">
      <dgm:prSet presAssocID="{B4008944-0E90-42C6-9DC2-AC6B3788E15E}" presName="sp" presStyleCnt="0"/>
      <dgm:spPr/>
      <dgm:t>
        <a:bodyPr/>
        <a:lstStyle/>
        <a:p>
          <a:endParaRPr lang="th-TH"/>
        </a:p>
      </dgm:t>
    </dgm:pt>
    <dgm:pt modelId="{4B9FD4F9-DA6B-454C-B7CA-CB81813FC22D}" type="pres">
      <dgm:prSet presAssocID="{75799C8B-459E-41DE-826C-2BB881118D7F}" presName="linNode" presStyleCnt="0"/>
      <dgm:spPr/>
      <dgm:t>
        <a:bodyPr/>
        <a:lstStyle/>
        <a:p>
          <a:endParaRPr lang="th-TH"/>
        </a:p>
      </dgm:t>
    </dgm:pt>
    <dgm:pt modelId="{AB22C266-31FC-4886-A33B-D470F855FFBA}" type="pres">
      <dgm:prSet presAssocID="{75799C8B-459E-41DE-826C-2BB881118D7F}" presName="parentText" presStyleLbl="node1" presStyleIdx="2" presStyleCnt="4" custScaleX="88815" custScaleY="4533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1AA3A36-F8FB-45CF-920C-47ABEDE8DE80}" type="pres">
      <dgm:prSet presAssocID="{75799C8B-459E-41DE-826C-2BB881118D7F}" presName="descendantText" presStyleLbl="alignAccFollowNode1" presStyleIdx="2" presStyleCnt="4" custScaleX="112781" custScaleY="5321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4416768-4808-4425-B85A-5A328506606E}" type="pres">
      <dgm:prSet presAssocID="{9AA4E780-874F-41BD-BCC6-617D6BE58FA5}" presName="sp" presStyleCnt="0"/>
      <dgm:spPr/>
      <dgm:t>
        <a:bodyPr/>
        <a:lstStyle/>
        <a:p>
          <a:endParaRPr lang="th-TH"/>
        </a:p>
      </dgm:t>
    </dgm:pt>
    <dgm:pt modelId="{AC3CC38B-52D7-4C2F-8E1D-8B488CB6CCD0}" type="pres">
      <dgm:prSet presAssocID="{140C2E86-5B6B-4DE7-AE99-575F7B509934}" presName="linNode" presStyleCnt="0"/>
      <dgm:spPr/>
      <dgm:t>
        <a:bodyPr/>
        <a:lstStyle/>
        <a:p>
          <a:endParaRPr lang="th-TH"/>
        </a:p>
      </dgm:t>
    </dgm:pt>
    <dgm:pt modelId="{3DFDD0F1-28D9-4303-A035-71BC3B45355E}" type="pres">
      <dgm:prSet presAssocID="{140C2E86-5B6B-4DE7-AE99-575F7B509934}" presName="parentText" presStyleLbl="node1" presStyleIdx="3" presStyleCnt="4" custScaleX="103913" custScaleY="45641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0050F08-8FB5-4BBC-9E27-4B4164A01215}" type="pres">
      <dgm:prSet presAssocID="{140C2E86-5B6B-4DE7-AE99-575F7B509934}" presName="descendantText" presStyleLbl="alignAccFollowNode1" presStyleIdx="3" presStyleCnt="4" custScaleY="5429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7C6B809-3954-417D-8A55-C7AC2DB37F82}" type="presOf" srcId="{A8481917-294C-4AB7-B63D-B18BF7A835C0}" destId="{30F76570-0319-4BB3-89F5-C3AE0AFB2F4A}" srcOrd="0" destOrd="0" presId="urn:microsoft.com/office/officeart/2005/8/layout/vList5"/>
    <dgm:cxn modelId="{B0B27C2C-9F00-4187-A85A-5DD9F1F9604C}" type="presOf" srcId="{20E3C034-68AE-42A4-B8E1-752F3E808BC8}" destId="{72D71495-C14B-49F4-A575-1E1844792370}" srcOrd="0" destOrd="0" presId="urn:microsoft.com/office/officeart/2005/8/layout/vList5"/>
    <dgm:cxn modelId="{A6A58854-8721-48D9-970A-D6DF3136FBF6}" type="presOf" srcId="{85AFEAA5-9D63-4142-9D79-9AA9DC6007B9}" destId="{72D71495-C14B-49F4-A575-1E1844792370}" srcOrd="0" destOrd="3" presId="urn:microsoft.com/office/officeart/2005/8/layout/vList5"/>
    <dgm:cxn modelId="{85A857B8-2CF8-4E0C-8E0B-60DD98E36796}" srcId="{472FB495-F023-49DD-B996-DB2FEC0C545E}" destId="{CC595459-9D29-48FD-BE70-5F820C98526F}" srcOrd="0" destOrd="0" parTransId="{AED187E1-C5BF-4B1B-B640-04E7704A70F0}" sibTransId="{144EB64D-0779-409A-8D27-F8704B2BDF59}"/>
    <dgm:cxn modelId="{DF89269D-29EB-4677-AAC8-F61F05F903B5}" srcId="{140C2E86-5B6B-4DE7-AE99-575F7B509934}" destId="{65352C87-64AC-4036-94CB-A950F74A0A1A}" srcOrd="0" destOrd="0" parTransId="{D55C4285-765F-40FE-9947-511DE7E81899}" sibTransId="{F08C7258-DCF2-49BC-9395-CE9603BF3E4A}"/>
    <dgm:cxn modelId="{C88C538A-5324-424D-9C0C-5F2CD0AFF39F}" srcId="{A8481917-294C-4AB7-B63D-B18BF7A835C0}" destId="{E183B838-1C50-4801-8482-784E8D3D3EAE}" srcOrd="1" destOrd="0" parTransId="{96BB1470-6574-4FF0-95F1-C9CCDC96A648}" sibTransId="{0909DDE9-2E42-40CE-BA1D-71EBDAA9A53E}"/>
    <dgm:cxn modelId="{CDEC550D-AD54-4199-B9A6-3C652413E1A2}" srcId="{A8481917-294C-4AB7-B63D-B18BF7A835C0}" destId="{85AFEAA5-9D63-4142-9D79-9AA9DC6007B9}" srcOrd="3" destOrd="0" parTransId="{80E9AE43-C25B-45D8-82A1-A7AF7696D166}" sibTransId="{93993806-4B42-4647-938D-6F55C5F65BA2}"/>
    <dgm:cxn modelId="{4EB2369D-E2B8-4902-A927-58D3457DB621}" type="presOf" srcId="{75799C8B-459E-41DE-826C-2BB881118D7F}" destId="{AB22C266-31FC-4886-A33B-D470F855FFBA}" srcOrd="0" destOrd="0" presId="urn:microsoft.com/office/officeart/2005/8/layout/vList5"/>
    <dgm:cxn modelId="{409F36A4-207C-4FEF-9FEB-E54E5624A290}" type="presOf" srcId="{E183B838-1C50-4801-8482-784E8D3D3EAE}" destId="{72D71495-C14B-49F4-A575-1E1844792370}" srcOrd="0" destOrd="1" presId="urn:microsoft.com/office/officeart/2005/8/layout/vList5"/>
    <dgm:cxn modelId="{094AF86E-4CE9-40C8-B4A8-EA73E50FFAC4}" srcId="{472FB495-F023-49DD-B996-DB2FEC0C545E}" destId="{CD15767D-649D-4204-903A-E5F4731C6794}" srcOrd="1" destOrd="0" parTransId="{63F9D3A7-EBB2-4DCD-B82D-F8E42B97AAA8}" sibTransId="{7FBDCDF3-AB0F-40C9-A5A1-090A6A42BA7A}"/>
    <dgm:cxn modelId="{FF7F27CB-E3E8-408B-84EE-62C83B61940B}" srcId="{A8481917-294C-4AB7-B63D-B18BF7A835C0}" destId="{20E3C034-68AE-42A4-B8E1-752F3E808BC8}" srcOrd="0" destOrd="0" parTransId="{B3FEC7ED-FEFB-4806-8E5E-02582B0F418D}" sibTransId="{BA53BBFE-FC50-4AEE-ABD2-4ABA90DF08F9}"/>
    <dgm:cxn modelId="{8B14DD18-B14B-4EC4-AAC0-CEC2E06C7738}" type="presOf" srcId="{140C2E86-5B6B-4DE7-AE99-575F7B509934}" destId="{3DFDD0F1-28D9-4303-A035-71BC3B45355E}" srcOrd="0" destOrd="0" presId="urn:microsoft.com/office/officeart/2005/8/layout/vList5"/>
    <dgm:cxn modelId="{E6124DAB-9338-4992-A81F-C034DB678E42}" srcId="{0EDA4545-B56B-4D52-89A8-13FEDA79A369}" destId="{472FB495-F023-49DD-B996-DB2FEC0C545E}" srcOrd="1" destOrd="0" parTransId="{474BBD1C-2D0E-4169-A7D4-C8450DAEE9E4}" sibTransId="{B4008944-0E90-42C6-9DC2-AC6B3788E15E}"/>
    <dgm:cxn modelId="{BF7CB372-F9D2-48BF-96D5-75D5014D4823}" type="presOf" srcId="{65352C87-64AC-4036-94CB-A950F74A0A1A}" destId="{F0050F08-8FB5-4BBC-9E27-4B4164A01215}" srcOrd="0" destOrd="0" presId="urn:microsoft.com/office/officeart/2005/8/layout/vList5"/>
    <dgm:cxn modelId="{194BA21B-E402-4F74-AD01-2A71A951D81F}" type="presOf" srcId="{CD15767D-649D-4204-903A-E5F4731C6794}" destId="{6F8315EB-E38A-4DFA-B9B1-B204DF660104}" srcOrd="0" destOrd="1" presId="urn:microsoft.com/office/officeart/2005/8/layout/vList5"/>
    <dgm:cxn modelId="{ABB096D1-0F44-4461-9A66-0F007E25F7A1}" type="presOf" srcId="{0EDA4545-B56B-4D52-89A8-13FEDA79A369}" destId="{D93661CD-8DB9-4E0D-BBE4-D9604722479F}" srcOrd="0" destOrd="0" presId="urn:microsoft.com/office/officeart/2005/8/layout/vList5"/>
    <dgm:cxn modelId="{4BF9A3D3-B560-4445-A8C3-1C647E90BD94}" srcId="{0EDA4545-B56B-4D52-89A8-13FEDA79A369}" destId="{75799C8B-459E-41DE-826C-2BB881118D7F}" srcOrd="2" destOrd="0" parTransId="{F7712158-ABB4-42F6-BE94-D1036A967D70}" sibTransId="{9AA4E780-874F-41BD-BCC6-617D6BE58FA5}"/>
    <dgm:cxn modelId="{9CF76E1F-BE57-48DE-847D-3DAB196E74FB}" srcId="{A8481917-294C-4AB7-B63D-B18BF7A835C0}" destId="{23BB0807-F9B6-4998-AB3B-08878FC3557F}" srcOrd="2" destOrd="0" parTransId="{39799417-9F06-4CBC-A846-1EEB2AA1203B}" sibTransId="{3BBCC474-5F61-4183-BDFC-5DD5DB100D3C}"/>
    <dgm:cxn modelId="{4896D75B-B64E-41A8-B2E8-20ED75512008}" type="presOf" srcId="{502085E7-1F2C-401A-B90F-5496F47B5965}" destId="{D1AA3A36-F8FB-45CF-920C-47ABEDE8DE80}" srcOrd="0" destOrd="0" presId="urn:microsoft.com/office/officeart/2005/8/layout/vList5"/>
    <dgm:cxn modelId="{9B49E512-7B96-482A-9D21-615BF0522CD6}" srcId="{75799C8B-459E-41DE-826C-2BB881118D7F}" destId="{502085E7-1F2C-401A-B90F-5496F47B5965}" srcOrd="0" destOrd="0" parTransId="{68E81268-B6DB-4DFD-B55F-ACD53536633F}" sibTransId="{9BA898A8-B189-4488-8C9B-8F0DAFA1D80E}"/>
    <dgm:cxn modelId="{8F2430E0-EB01-4608-804A-D54014DC01B0}" type="presOf" srcId="{472FB495-F023-49DD-B996-DB2FEC0C545E}" destId="{9D0180E8-5111-48D6-A0C5-93ED305DE535}" srcOrd="0" destOrd="0" presId="urn:microsoft.com/office/officeart/2005/8/layout/vList5"/>
    <dgm:cxn modelId="{8EB9708A-C116-475C-8CF6-270F215547AE}" srcId="{0EDA4545-B56B-4D52-89A8-13FEDA79A369}" destId="{140C2E86-5B6B-4DE7-AE99-575F7B509934}" srcOrd="3" destOrd="0" parTransId="{BEBCE318-D111-4EF8-A586-147680D712A1}" sibTransId="{B3E2B3CE-4B17-4243-A7C6-D3A433431F56}"/>
    <dgm:cxn modelId="{1AE1F9B9-2711-46C7-9313-0592CEA7056B}" srcId="{0EDA4545-B56B-4D52-89A8-13FEDA79A369}" destId="{A8481917-294C-4AB7-B63D-B18BF7A835C0}" srcOrd="0" destOrd="0" parTransId="{B891D002-D554-47F9-A6B3-D2C0B4A02D6C}" sibTransId="{1900DB6F-C6C2-4CE9-94C4-D02DD809EE9C}"/>
    <dgm:cxn modelId="{E6901D70-A4DB-41E5-A213-D949E4618BEE}" type="presOf" srcId="{23BB0807-F9B6-4998-AB3B-08878FC3557F}" destId="{72D71495-C14B-49F4-A575-1E1844792370}" srcOrd="0" destOrd="2" presId="urn:microsoft.com/office/officeart/2005/8/layout/vList5"/>
    <dgm:cxn modelId="{9699273B-71CE-4848-AFDC-A48C55A2BAD9}" type="presOf" srcId="{CC595459-9D29-48FD-BE70-5F820C98526F}" destId="{6F8315EB-E38A-4DFA-B9B1-B204DF660104}" srcOrd="0" destOrd="0" presId="urn:microsoft.com/office/officeart/2005/8/layout/vList5"/>
    <dgm:cxn modelId="{79F311E0-66D5-4864-B66C-AA41C463AB9F}" type="presParOf" srcId="{D93661CD-8DB9-4E0D-BBE4-D9604722479F}" destId="{B62923CA-ED11-4E58-A2C2-A4785E5BC497}" srcOrd="0" destOrd="0" presId="urn:microsoft.com/office/officeart/2005/8/layout/vList5"/>
    <dgm:cxn modelId="{36FA938B-D44C-43BC-8DF3-6F1A8078FFF8}" type="presParOf" srcId="{B62923CA-ED11-4E58-A2C2-A4785E5BC497}" destId="{30F76570-0319-4BB3-89F5-C3AE0AFB2F4A}" srcOrd="0" destOrd="0" presId="urn:microsoft.com/office/officeart/2005/8/layout/vList5"/>
    <dgm:cxn modelId="{876EF805-9095-4590-A781-7FA3337E3D6D}" type="presParOf" srcId="{B62923CA-ED11-4E58-A2C2-A4785E5BC497}" destId="{72D71495-C14B-49F4-A575-1E1844792370}" srcOrd="1" destOrd="0" presId="urn:microsoft.com/office/officeart/2005/8/layout/vList5"/>
    <dgm:cxn modelId="{8BDD2CCB-97D2-40A1-A811-9B89F38AF438}" type="presParOf" srcId="{D93661CD-8DB9-4E0D-BBE4-D9604722479F}" destId="{B3B617A2-2EC1-4C1E-B7F0-A87C0A27C36E}" srcOrd="1" destOrd="0" presId="urn:microsoft.com/office/officeart/2005/8/layout/vList5"/>
    <dgm:cxn modelId="{84B13EFB-4766-46F7-AB5F-7D85AAB67F23}" type="presParOf" srcId="{D93661CD-8DB9-4E0D-BBE4-D9604722479F}" destId="{F34D56D1-A441-478D-B955-56CF80EDE7F4}" srcOrd="2" destOrd="0" presId="urn:microsoft.com/office/officeart/2005/8/layout/vList5"/>
    <dgm:cxn modelId="{E8EB3BA8-E9E1-4DDA-9107-5BA5B79F3B36}" type="presParOf" srcId="{F34D56D1-A441-478D-B955-56CF80EDE7F4}" destId="{9D0180E8-5111-48D6-A0C5-93ED305DE535}" srcOrd="0" destOrd="0" presId="urn:microsoft.com/office/officeart/2005/8/layout/vList5"/>
    <dgm:cxn modelId="{53A5C2DB-BC80-442A-B776-1E34239AB00A}" type="presParOf" srcId="{F34D56D1-A441-478D-B955-56CF80EDE7F4}" destId="{6F8315EB-E38A-4DFA-B9B1-B204DF660104}" srcOrd="1" destOrd="0" presId="urn:microsoft.com/office/officeart/2005/8/layout/vList5"/>
    <dgm:cxn modelId="{7A75BB47-5306-4E3D-A475-0AD81A1DB646}" type="presParOf" srcId="{D93661CD-8DB9-4E0D-BBE4-D9604722479F}" destId="{8CABD297-5731-473A-B81F-D655AF910293}" srcOrd="3" destOrd="0" presId="urn:microsoft.com/office/officeart/2005/8/layout/vList5"/>
    <dgm:cxn modelId="{6AF152E6-A099-41A9-A809-6AE238A81C81}" type="presParOf" srcId="{D93661CD-8DB9-4E0D-BBE4-D9604722479F}" destId="{4B9FD4F9-DA6B-454C-B7CA-CB81813FC22D}" srcOrd="4" destOrd="0" presId="urn:microsoft.com/office/officeart/2005/8/layout/vList5"/>
    <dgm:cxn modelId="{8ECFAFF0-333F-4E0B-956F-69496DE90A1B}" type="presParOf" srcId="{4B9FD4F9-DA6B-454C-B7CA-CB81813FC22D}" destId="{AB22C266-31FC-4886-A33B-D470F855FFBA}" srcOrd="0" destOrd="0" presId="urn:microsoft.com/office/officeart/2005/8/layout/vList5"/>
    <dgm:cxn modelId="{8E03D598-2BAE-4420-B530-C25B42EA8D05}" type="presParOf" srcId="{4B9FD4F9-DA6B-454C-B7CA-CB81813FC22D}" destId="{D1AA3A36-F8FB-45CF-920C-47ABEDE8DE80}" srcOrd="1" destOrd="0" presId="urn:microsoft.com/office/officeart/2005/8/layout/vList5"/>
    <dgm:cxn modelId="{64854D1B-7862-425F-9429-C8ACE1A107D8}" type="presParOf" srcId="{D93661CD-8DB9-4E0D-BBE4-D9604722479F}" destId="{24416768-4808-4425-B85A-5A328506606E}" srcOrd="5" destOrd="0" presId="urn:microsoft.com/office/officeart/2005/8/layout/vList5"/>
    <dgm:cxn modelId="{F96E220F-5D75-48D7-BCBC-5C84FE10CAE2}" type="presParOf" srcId="{D93661CD-8DB9-4E0D-BBE4-D9604722479F}" destId="{AC3CC38B-52D7-4C2F-8E1D-8B488CB6CCD0}" srcOrd="6" destOrd="0" presId="urn:microsoft.com/office/officeart/2005/8/layout/vList5"/>
    <dgm:cxn modelId="{29A9832F-0C9C-4DB7-917F-A521D5E1FB94}" type="presParOf" srcId="{AC3CC38B-52D7-4C2F-8E1D-8B488CB6CCD0}" destId="{3DFDD0F1-28D9-4303-A035-71BC3B45355E}" srcOrd="0" destOrd="0" presId="urn:microsoft.com/office/officeart/2005/8/layout/vList5"/>
    <dgm:cxn modelId="{66810935-4935-4242-BD64-64B24F997270}" type="presParOf" srcId="{AC3CC38B-52D7-4C2F-8E1D-8B488CB6CCD0}" destId="{F0050F08-8FB5-4BBC-9E27-4B4164A0121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89DAD59-C7F4-462C-A523-8B9DF3B5BD20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C7DFA2E-8A36-440F-926C-C2C47EF9366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14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กันยายน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56C7610-70FB-4A8B-B1C6-208C2295FA58}" type="par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B97BDF9-CB0E-4B4F-8291-892FFBD5A498}" type="sib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076FD271-1001-4D53-B118-497A1BEAFF9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1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C3ADB02-29EE-4A73-9449-744CB8E1DC8D}" type="par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AA42D73-AB37-4FFF-8923-60F4D32EA98E}" type="sib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115DDE55-CB37-4741-883C-5B8C4B1DF29A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โรงแรม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JW Marriott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กรุงเทพฯ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F322F83-B67C-4E54-BE60-495B26271432}" type="sib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AF59A3CF-624E-4B9B-8D10-5DA94CC1AC19}" type="par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E7CB3512-9969-497A-804B-653F6FF499F4}" type="pres">
      <dgm:prSet presAssocID="{A89DAD59-C7F4-462C-A523-8B9DF3B5BD2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D625C077-CB2A-4591-8757-C211ED856B6C}" type="pres">
      <dgm:prSet presAssocID="{A89DAD59-C7F4-462C-A523-8B9DF3B5BD20}" presName="Name1" presStyleCnt="0"/>
      <dgm:spPr/>
    </dgm:pt>
    <dgm:pt modelId="{EBE3FCB0-E8EE-4D8E-A1FC-625FA4F924AB}" type="pres">
      <dgm:prSet presAssocID="{A89DAD59-C7F4-462C-A523-8B9DF3B5BD20}" presName="cycle" presStyleCnt="0"/>
      <dgm:spPr/>
    </dgm:pt>
    <dgm:pt modelId="{75C8681E-F6E3-4BD1-90A9-3C2CFC02C53F}" type="pres">
      <dgm:prSet presAssocID="{A89DAD59-C7F4-462C-A523-8B9DF3B5BD20}" presName="srcNode" presStyleLbl="node1" presStyleIdx="0" presStyleCnt="3"/>
      <dgm:spPr/>
    </dgm:pt>
    <dgm:pt modelId="{6F05A48F-4F65-4BB1-B133-AC6FE7ED6C44}" type="pres">
      <dgm:prSet presAssocID="{A89DAD59-C7F4-462C-A523-8B9DF3B5BD20}" presName="conn" presStyleLbl="parChTrans1D2" presStyleIdx="0" presStyleCnt="1"/>
      <dgm:spPr/>
      <dgm:t>
        <a:bodyPr/>
        <a:lstStyle/>
        <a:p>
          <a:endParaRPr lang="th-TH"/>
        </a:p>
      </dgm:t>
    </dgm:pt>
    <dgm:pt modelId="{D5F18ABD-E9C2-4AC0-A811-D26E144CF3C1}" type="pres">
      <dgm:prSet presAssocID="{A89DAD59-C7F4-462C-A523-8B9DF3B5BD20}" presName="extraNode" presStyleLbl="node1" presStyleIdx="0" presStyleCnt="3"/>
      <dgm:spPr/>
    </dgm:pt>
    <dgm:pt modelId="{BEDACE93-7C00-4BBA-8D87-B4474B20D138}" type="pres">
      <dgm:prSet presAssocID="{A89DAD59-C7F4-462C-A523-8B9DF3B5BD20}" presName="dstNode" presStyleLbl="node1" presStyleIdx="0" presStyleCnt="3"/>
      <dgm:spPr/>
    </dgm:pt>
    <dgm:pt modelId="{47A8C1B1-D79E-42B5-AD16-256B2BED3B16}" type="pres">
      <dgm:prSet presAssocID="{9C7DFA2E-8A36-440F-926C-C2C47EF9366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1AC6323-F285-43B3-976E-032AAE5345B2}" type="pres">
      <dgm:prSet presAssocID="{9C7DFA2E-8A36-440F-926C-C2C47EF9366B}" presName="accent_1" presStyleCnt="0"/>
      <dgm:spPr/>
    </dgm:pt>
    <dgm:pt modelId="{179E2A0E-7987-4A91-A668-7728F190E499}" type="pres">
      <dgm:prSet presAssocID="{9C7DFA2E-8A36-440F-926C-C2C47EF9366B}" presName="accentRepeatNode" presStyleLbl="solidFgAcc1" presStyleIdx="0" presStyleCnt="3"/>
      <dgm:spPr/>
    </dgm:pt>
    <dgm:pt modelId="{EC31FCA4-1263-4776-86D1-7A81C7193E4A}" type="pres">
      <dgm:prSet presAssocID="{115DDE55-CB37-4741-883C-5B8C4B1DF29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2E1F9DD-90B7-4CA0-AABA-F743B8BCA3BA}" type="pres">
      <dgm:prSet presAssocID="{115DDE55-CB37-4741-883C-5B8C4B1DF29A}" presName="accent_2" presStyleCnt="0"/>
      <dgm:spPr/>
    </dgm:pt>
    <dgm:pt modelId="{D3EB224B-1000-4562-B7DF-7005899F69FD}" type="pres">
      <dgm:prSet presAssocID="{115DDE55-CB37-4741-883C-5B8C4B1DF29A}" presName="accentRepeatNode" presStyleLbl="solidFgAcc1" presStyleIdx="1" presStyleCnt="3"/>
      <dgm:spPr/>
    </dgm:pt>
    <dgm:pt modelId="{0E1E5A25-82D9-4705-B8A4-FC6E01817749}" type="pres">
      <dgm:prSet presAssocID="{076FD271-1001-4D53-B118-497A1BEAFF9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B0CF8C-270A-447E-8863-3B21FAFEDD0C}" type="pres">
      <dgm:prSet presAssocID="{076FD271-1001-4D53-B118-497A1BEAFF9B}" presName="accent_3" presStyleCnt="0"/>
      <dgm:spPr/>
    </dgm:pt>
    <dgm:pt modelId="{B2EE6333-E87C-4593-A98D-348456049CBF}" type="pres">
      <dgm:prSet presAssocID="{076FD271-1001-4D53-B118-497A1BEAFF9B}" presName="accentRepeatNode" presStyleLbl="solidFgAcc1" presStyleIdx="2" presStyleCnt="3"/>
      <dgm:spPr/>
    </dgm:pt>
  </dgm:ptLst>
  <dgm:cxnLst>
    <dgm:cxn modelId="{CE5E3A2D-E51E-4AFA-B62A-1C66D19BE0B1}" type="presOf" srcId="{9C7DFA2E-8A36-440F-926C-C2C47EF9366B}" destId="{47A8C1B1-D79E-42B5-AD16-256B2BED3B16}" srcOrd="0" destOrd="0" presId="urn:microsoft.com/office/officeart/2008/layout/VerticalCurvedList"/>
    <dgm:cxn modelId="{84B184A2-E1C0-4647-84FC-3D7950F4030D}" srcId="{A89DAD59-C7F4-462C-A523-8B9DF3B5BD20}" destId="{115DDE55-CB37-4741-883C-5B8C4B1DF29A}" srcOrd="1" destOrd="0" parTransId="{AF59A3CF-624E-4B9B-8D10-5DA94CC1AC19}" sibTransId="{8F322F83-B67C-4E54-BE60-495B26271432}"/>
    <dgm:cxn modelId="{278A855A-749A-478F-BE37-8D80EBCD6962}" srcId="{A89DAD59-C7F4-462C-A523-8B9DF3B5BD20}" destId="{9C7DFA2E-8A36-440F-926C-C2C47EF9366B}" srcOrd="0" destOrd="0" parTransId="{256C7610-70FB-4A8B-B1C6-208C2295FA58}" sibTransId="{DB97BDF9-CB0E-4B4F-8291-892FFBD5A498}"/>
    <dgm:cxn modelId="{BE8A1483-435B-4848-ACC9-987161ABBAC2}" type="presOf" srcId="{DB97BDF9-CB0E-4B4F-8291-892FFBD5A498}" destId="{6F05A48F-4F65-4BB1-B133-AC6FE7ED6C44}" srcOrd="0" destOrd="0" presId="urn:microsoft.com/office/officeart/2008/layout/VerticalCurvedList"/>
    <dgm:cxn modelId="{43293CFC-780E-4760-9301-7608545BFFE4}" type="presOf" srcId="{076FD271-1001-4D53-B118-497A1BEAFF9B}" destId="{0E1E5A25-82D9-4705-B8A4-FC6E01817749}" srcOrd="0" destOrd="0" presId="urn:microsoft.com/office/officeart/2008/layout/VerticalCurvedList"/>
    <dgm:cxn modelId="{442FA7BE-FC65-4A57-BD5F-6623FDE04E05}" srcId="{A89DAD59-C7F4-462C-A523-8B9DF3B5BD20}" destId="{076FD271-1001-4D53-B118-497A1BEAFF9B}" srcOrd="2" destOrd="0" parTransId="{0C3ADB02-29EE-4A73-9449-744CB8E1DC8D}" sibTransId="{DAA42D73-AB37-4FFF-8923-60F4D32EA98E}"/>
    <dgm:cxn modelId="{4A96FD4F-D532-4AC5-9A0A-34DBE724A49B}" type="presOf" srcId="{115DDE55-CB37-4741-883C-5B8C4B1DF29A}" destId="{EC31FCA4-1263-4776-86D1-7A81C7193E4A}" srcOrd="0" destOrd="0" presId="urn:microsoft.com/office/officeart/2008/layout/VerticalCurvedList"/>
    <dgm:cxn modelId="{AFDB0F9A-A999-4F96-BE2B-AEC4E77E6A8D}" type="presOf" srcId="{A89DAD59-C7F4-462C-A523-8B9DF3B5BD20}" destId="{E7CB3512-9969-497A-804B-653F6FF499F4}" srcOrd="0" destOrd="0" presId="urn:microsoft.com/office/officeart/2008/layout/VerticalCurvedList"/>
    <dgm:cxn modelId="{C75269EE-59BF-4DE3-8D2C-BD8EC4FBB00C}" type="presParOf" srcId="{E7CB3512-9969-497A-804B-653F6FF499F4}" destId="{D625C077-CB2A-4591-8757-C211ED856B6C}" srcOrd="0" destOrd="0" presId="urn:microsoft.com/office/officeart/2008/layout/VerticalCurvedList"/>
    <dgm:cxn modelId="{92B27D6A-2DDE-4C96-84B9-0C6CD0CBFF9B}" type="presParOf" srcId="{D625C077-CB2A-4591-8757-C211ED856B6C}" destId="{EBE3FCB0-E8EE-4D8E-A1FC-625FA4F924AB}" srcOrd="0" destOrd="0" presId="urn:microsoft.com/office/officeart/2008/layout/VerticalCurvedList"/>
    <dgm:cxn modelId="{AEBBFBB1-F595-4973-81FC-D455E4E0BF81}" type="presParOf" srcId="{EBE3FCB0-E8EE-4D8E-A1FC-625FA4F924AB}" destId="{75C8681E-F6E3-4BD1-90A9-3C2CFC02C53F}" srcOrd="0" destOrd="0" presId="urn:microsoft.com/office/officeart/2008/layout/VerticalCurvedList"/>
    <dgm:cxn modelId="{B593D50B-0423-454F-980C-D6E8AC084FF6}" type="presParOf" srcId="{EBE3FCB0-E8EE-4D8E-A1FC-625FA4F924AB}" destId="{6F05A48F-4F65-4BB1-B133-AC6FE7ED6C44}" srcOrd="1" destOrd="0" presId="urn:microsoft.com/office/officeart/2008/layout/VerticalCurvedList"/>
    <dgm:cxn modelId="{2E22B568-D4C8-48E8-94DF-D19CFB38D3A1}" type="presParOf" srcId="{EBE3FCB0-E8EE-4D8E-A1FC-625FA4F924AB}" destId="{D5F18ABD-E9C2-4AC0-A811-D26E144CF3C1}" srcOrd="2" destOrd="0" presId="urn:microsoft.com/office/officeart/2008/layout/VerticalCurvedList"/>
    <dgm:cxn modelId="{5465B6F9-3712-4C25-8201-8F6C3E3B0DB5}" type="presParOf" srcId="{EBE3FCB0-E8EE-4D8E-A1FC-625FA4F924AB}" destId="{BEDACE93-7C00-4BBA-8D87-B4474B20D138}" srcOrd="3" destOrd="0" presId="urn:microsoft.com/office/officeart/2008/layout/VerticalCurvedList"/>
    <dgm:cxn modelId="{82018A88-B08E-42DA-A0C9-64CA01A1DBE3}" type="presParOf" srcId="{D625C077-CB2A-4591-8757-C211ED856B6C}" destId="{47A8C1B1-D79E-42B5-AD16-256B2BED3B16}" srcOrd="1" destOrd="0" presId="urn:microsoft.com/office/officeart/2008/layout/VerticalCurvedList"/>
    <dgm:cxn modelId="{72A0A0AF-BEA8-48AB-9DE6-3E5D0FAE1547}" type="presParOf" srcId="{D625C077-CB2A-4591-8757-C211ED856B6C}" destId="{41AC6323-F285-43B3-976E-032AAE5345B2}" srcOrd="2" destOrd="0" presId="urn:microsoft.com/office/officeart/2008/layout/VerticalCurvedList"/>
    <dgm:cxn modelId="{EF5F0C92-310F-4F66-8F4F-96FC55320B4C}" type="presParOf" srcId="{41AC6323-F285-43B3-976E-032AAE5345B2}" destId="{179E2A0E-7987-4A91-A668-7728F190E499}" srcOrd="0" destOrd="0" presId="urn:microsoft.com/office/officeart/2008/layout/VerticalCurvedList"/>
    <dgm:cxn modelId="{832D823E-5C8A-4949-A12A-A375C92F1D51}" type="presParOf" srcId="{D625C077-CB2A-4591-8757-C211ED856B6C}" destId="{EC31FCA4-1263-4776-86D1-7A81C7193E4A}" srcOrd="3" destOrd="0" presId="urn:microsoft.com/office/officeart/2008/layout/VerticalCurvedList"/>
    <dgm:cxn modelId="{E7766082-67F2-48EF-B321-4347E89072DA}" type="presParOf" srcId="{D625C077-CB2A-4591-8757-C211ED856B6C}" destId="{22E1F9DD-90B7-4CA0-AABA-F743B8BCA3BA}" srcOrd="4" destOrd="0" presId="urn:microsoft.com/office/officeart/2008/layout/VerticalCurvedList"/>
    <dgm:cxn modelId="{D1207EB6-85DF-4F8F-AA8A-D3CEF4CF5375}" type="presParOf" srcId="{22E1F9DD-90B7-4CA0-AABA-F743B8BCA3BA}" destId="{D3EB224B-1000-4562-B7DF-7005899F69FD}" srcOrd="0" destOrd="0" presId="urn:microsoft.com/office/officeart/2008/layout/VerticalCurvedList"/>
    <dgm:cxn modelId="{9991C216-02D4-4E22-BB39-E165CFBA9807}" type="presParOf" srcId="{D625C077-CB2A-4591-8757-C211ED856B6C}" destId="{0E1E5A25-82D9-4705-B8A4-FC6E01817749}" srcOrd="5" destOrd="0" presId="urn:microsoft.com/office/officeart/2008/layout/VerticalCurvedList"/>
    <dgm:cxn modelId="{A54C792C-BA8B-4521-BBD7-3D588440B1EA}" type="presParOf" srcId="{D625C077-CB2A-4591-8757-C211ED856B6C}" destId="{0EB0CF8C-270A-447E-8863-3B21FAFEDD0C}" srcOrd="6" destOrd="0" presId="urn:microsoft.com/office/officeart/2008/layout/VerticalCurvedList"/>
    <dgm:cxn modelId="{CE6704FD-5F62-4273-8C5B-7D3C3DD0A931}" type="presParOf" srcId="{0EB0CF8C-270A-447E-8863-3B21FAFEDD0C}" destId="{B2EE6333-E87C-4593-A98D-348456049CB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89DAD59-C7F4-462C-A523-8B9DF3B5BD20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C7DFA2E-8A36-440F-926C-C2C47EF9366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56C7610-70FB-4A8B-B1C6-208C2295FA58}" type="par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B97BDF9-CB0E-4B4F-8291-892FFBD5A498}" type="sib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076FD271-1001-4D53-B118-497A1BEAFF9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2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C3ADB02-29EE-4A73-9449-744CB8E1DC8D}" type="par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AA42D73-AB37-4FFF-8923-60F4D32EA98E}" type="sib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115DDE55-CB37-4741-883C-5B8C4B1DF29A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ห้องประชุมกรมส่งเสริมอุตสาหกรรม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F322F83-B67C-4E54-BE60-495B26271432}" type="sib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AF59A3CF-624E-4B9B-8D10-5DA94CC1AC19}" type="par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E7CB3512-9969-497A-804B-653F6FF499F4}" type="pres">
      <dgm:prSet presAssocID="{A89DAD59-C7F4-462C-A523-8B9DF3B5BD2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D625C077-CB2A-4591-8757-C211ED856B6C}" type="pres">
      <dgm:prSet presAssocID="{A89DAD59-C7F4-462C-A523-8B9DF3B5BD20}" presName="Name1" presStyleCnt="0"/>
      <dgm:spPr/>
    </dgm:pt>
    <dgm:pt modelId="{EBE3FCB0-E8EE-4D8E-A1FC-625FA4F924AB}" type="pres">
      <dgm:prSet presAssocID="{A89DAD59-C7F4-462C-A523-8B9DF3B5BD20}" presName="cycle" presStyleCnt="0"/>
      <dgm:spPr/>
    </dgm:pt>
    <dgm:pt modelId="{75C8681E-F6E3-4BD1-90A9-3C2CFC02C53F}" type="pres">
      <dgm:prSet presAssocID="{A89DAD59-C7F4-462C-A523-8B9DF3B5BD20}" presName="srcNode" presStyleLbl="node1" presStyleIdx="0" presStyleCnt="3"/>
      <dgm:spPr/>
    </dgm:pt>
    <dgm:pt modelId="{6F05A48F-4F65-4BB1-B133-AC6FE7ED6C44}" type="pres">
      <dgm:prSet presAssocID="{A89DAD59-C7F4-462C-A523-8B9DF3B5BD20}" presName="conn" presStyleLbl="parChTrans1D2" presStyleIdx="0" presStyleCnt="1"/>
      <dgm:spPr/>
      <dgm:t>
        <a:bodyPr/>
        <a:lstStyle/>
        <a:p>
          <a:endParaRPr lang="th-TH"/>
        </a:p>
      </dgm:t>
    </dgm:pt>
    <dgm:pt modelId="{D5F18ABD-E9C2-4AC0-A811-D26E144CF3C1}" type="pres">
      <dgm:prSet presAssocID="{A89DAD59-C7F4-462C-A523-8B9DF3B5BD20}" presName="extraNode" presStyleLbl="node1" presStyleIdx="0" presStyleCnt="3"/>
      <dgm:spPr/>
    </dgm:pt>
    <dgm:pt modelId="{BEDACE93-7C00-4BBA-8D87-B4474B20D138}" type="pres">
      <dgm:prSet presAssocID="{A89DAD59-C7F4-462C-A523-8B9DF3B5BD20}" presName="dstNode" presStyleLbl="node1" presStyleIdx="0" presStyleCnt="3"/>
      <dgm:spPr/>
    </dgm:pt>
    <dgm:pt modelId="{47A8C1B1-D79E-42B5-AD16-256B2BED3B16}" type="pres">
      <dgm:prSet presAssocID="{9C7DFA2E-8A36-440F-926C-C2C47EF9366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1AC6323-F285-43B3-976E-032AAE5345B2}" type="pres">
      <dgm:prSet presAssocID="{9C7DFA2E-8A36-440F-926C-C2C47EF9366B}" presName="accent_1" presStyleCnt="0"/>
      <dgm:spPr/>
    </dgm:pt>
    <dgm:pt modelId="{179E2A0E-7987-4A91-A668-7728F190E499}" type="pres">
      <dgm:prSet presAssocID="{9C7DFA2E-8A36-440F-926C-C2C47EF9366B}" presName="accentRepeatNode" presStyleLbl="solidFgAcc1" presStyleIdx="0" presStyleCnt="3"/>
      <dgm:spPr/>
    </dgm:pt>
    <dgm:pt modelId="{EC31FCA4-1263-4776-86D1-7A81C7193E4A}" type="pres">
      <dgm:prSet presAssocID="{115DDE55-CB37-4741-883C-5B8C4B1DF29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2E1F9DD-90B7-4CA0-AABA-F743B8BCA3BA}" type="pres">
      <dgm:prSet presAssocID="{115DDE55-CB37-4741-883C-5B8C4B1DF29A}" presName="accent_2" presStyleCnt="0"/>
      <dgm:spPr/>
    </dgm:pt>
    <dgm:pt modelId="{D3EB224B-1000-4562-B7DF-7005899F69FD}" type="pres">
      <dgm:prSet presAssocID="{115DDE55-CB37-4741-883C-5B8C4B1DF29A}" presName="accentRepeatNode" presStyleLbl="solidFgAcc1" presStyleIdx="1" presStyleCnt="3"/>
      <dgm:spPr/>
    </dgm:pt>
    <dgm:pt modelId="{0E1E5A25-82D9-4705-B8A4-FC6E01817749}" type="pres">
      <dgm:prSet presAssocID="{076FD271-1001-4D53-B118-497A1BEAFF9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B0CF8C-270A-447E-8863-3B21FAFEDD0C}" type="pres">
      <dgm:prSet presAssocID="{076FD271-1001-4D53-B118-497A1BEAFF9B}" presName="accent_3" presStyleCnt="0"/>
      <dgm:spPr/>
    </dgm:pt>
    <dgm:pt modelId="{B2EE6333-E87C-4593-A98D-348456049CBF}" type="pres">
      <dgm:prSet presAssocID="{076FD271-1001-4D53-B118-497A1BEAFF9B}" presName="accentRepeatNode" presStyleLbl="solidFgAcc1" presStyleIdx="2" presStyleCnt="3"/>
      <dgm:spPr/>
    </dgm:pt>
  </dgm:ptLst>
  <dgm:cxnLst>
    <dgm:cxn modelId="{90AF1826-EF9B-4CE5-B20F-05D441B5BBD2}" type="presOf" srcId="{A89DAD59-C7F4-462C-A523-8B9DF3B5BD20}" destId="{E7CB3512-9969-497A-804B-653F6FF499F4}" srcOrd="0" destOrd="0" presId="urn:microsoft.com/office/officeart/2008/layout/VerticalCurvedList"/>
    <dgm:cxn modelId="{442FA7BE-FC65-4A57-BD5F-6623FDE04E05}" srcId="{A89DAD59-C7F4-462C-A523-8B9DF3B5BD20}" destId="{076FD271-1001-4D53-B118-497A1BEAFF9B}" srcOrd="2" destOrd="0" parTransId="{0C3ADB02-29EE-4A73-9449-744CB8E1DC8D}" sibTransId="{DAA42D73-AB37-4FFF-8923-60F4D32EA98E}"/>
    <dgm:cxn modelId="{278A855A-749A-478F-BE37-8D80EBCD6962}" srcId="{A89DAD59-C7F4-462C-A523-8B9DF3B5BD20}" destId="{9C7DFA2E-8A36-440F-926C-C2C47EF9366B}" srcOrd="0" destOrd="0" parTransId="{256C7610-70FB-4A8B-B1C6-208C2295FA58}" sibTransId="{DB97BDF9-CB0E-4B4F-8291-892FFBD5A498}"/>
    <dgm:cxn modelId="{84B184A2-E1C0-4647-84FC-3D7950F4030D}" srcId="{A89DAD59-C7F4-462C-A523-8B9DF3B5BD20}" destId="{115DDE55-CB37-4741-883C-5B8C4B1DF29A}" srcOrd="1" destOrd="0" parTransId="{AF59A3CF-624E-4B9B-8D10-5DA94CC1AC19}" sibTransId="{8F322F83-B67C-4E54-BE60-495B26271432}"/>
    <dgm:cxn modelId="{1DE67A5F-D7E8-4ECB-86A2-2659E5E7EFBE}" type="presOf" srcId="{115DDE55-CB37-4741-883C-5B8C4B1DF29A}" destId="{EC31FCA4-1263-4776-86D1-7A81C7193E4A}" srcOrd="0" destOrd="0" presId="urn:microsoft.com/office/officeart/2008/layout/VerticalCurvedList"/>
    <dgm:cxn modelId="{BB8D73FC-1041-4BB4-B617-7F822F47903E}" type="presOf" srcId="{DB97BDF9-CB0E-4B4F-8291-892FFBD5A498}" destId="{6F05A48F-4F65-4BB1-B133-AC6FE7ED6C44}" srcOrd="0" destOrd="0" presId="urn:microsoft.com/office/officeart/2008/layout/VerticalCurvedList"/>
    <dgm:cxn modelId="{5F49F1D6-5590-4D8A-A54C-EB88A3A462B7}" type="presOf" srcId="{076FD271-1001-4D53-B118-497A1BEAFF9B}" destId="{0E1E5A25-82D9-4705-B8A4-FC6E01817749}" srcOrd="0" destOrd="0" presId="urn:microsoft.com/office/officeart/2008/layout/VerticalCurvedList"/>
    <dgm:cxn modelId="{081D939B-771E-47D4-95FB-B01E68E413D8}" type="presOf" srcId="{9C7DFA2E-8A36-440F-926C-C2C47EF9366B}" destId="{47A8C1B1-D79E-42B5-AD16-256B2BED3B16}" srcOrd="0" destOrd="0" presId="urn:microsoft.com/office/officeart/2008/layout/VerticalCurvedList"/>
    <dgm:cxn modelId="{A7F4A0B1-4347-4CC3-BE1D-48C672E86A2D}" type="presParOf" srcId="{E7CB3512-9969-497A-804B-653F6FF499F4}" destId="{D625C077-CB2A-4591-8757-C211ED856B6C}" srcOrd="0" destOrd="0" presId="urn:microsoft.com/office/officeart/2008/layout/VerticalCurvedList"/>
    <dgm:cxn modelId="{5B3DA7F1-C050-4919-B910-6CE21692B080}" type="presParOf" srcId="{D625C077-CB2A-4591-8757-C211ED856B6C}" destId="{EBE3FCB0-E8EE-4D8E-A1FC-625FA4F924AB}" srcOrd="0" destOrd="0" presId="urn:microsoft.com/office/officeart/2008/layout/VerticalCurvedList"/>
    <dgm:cxn modelId="{0D387884-86D8-43CF-962D-791C475B6412}" type="presParOf" srcId="{EBE3FCB0-E8EE-4D8E-A1FC-625FA4F924AB}" destId="{75C8681E-F6E3-4BD1-90A9-3C2CFC02C53F}" srcOrd="0" destOrd="0" presId="urn:microsoft.com/office/officeart/2008/layout/VerticalCurvedList"/>
    <dgm:cxn modelId="{601919DB-A3D4-42A5-B19C-36DD299FB61A}" type="presParOf" srcId="{EBE3FCB0-E8EE-4D8E-A1FC-625FA4F924AB}" destId="{6F05A48F-4F65-4BB1-B133-AC6FE7ED6C44}" srcOrd="1" destOrd="0" presId="urn:microsoft.com/office/officeart/2008/layout/VerticalCurvedList"/>
    <dgm:cxn modelId="{2A6A947A-9BED-4DF8-A4B9-0FEF922C1EA7}" type="presParOf" srcId="{EBE3FCB0-E8EE-4D8E-A1FC-625FA4F924AB}" destId="{D5F18ABD-E9C2-4AC0-A811-D26E144CF3C1}" srcOrd="2" destOrd="0" presId="urn:microsoft.com/office/officeart/2008/layout/VerticalCurvedList"/>
    <dgm:cxn modelId="{0F0E2F45-82BC-40F4-B941-5E251705009F}" type="presParOf" srcId="{EBE3FCB0-E8EE-4D8E-A1FC-625FA4F924AB}" destId="{BEDACE93-7C00-4BBA-8D87-B4474B20D138}" srcOrd="3" destOrd="0" presId="urn:microsoft.com/office/officeart/2008/layout/VerticalCurvedList"/>
    <dgm:cxn modelId="{5A7AF78B-50F8-40CB-860F-C751ABA4C16F}" type="presParOf" srcId="{D625C077-CB2A-4591-8757-C211ED856B6C}" destId="{47A8C1B1-D79E-42B5-AD16-256B2BED3B16}" srcOrd="1" destOrd="0" presId="urn:microsoft.com/office/officeart/2008/layout/VerticalCurvedList"/>
    <dgm:cxn modelId="{35E5947D-88C2-451A-B435-5EFE0D8AD3DD}" type="presParOf" srcId="{D625C077-CB2A-4591-8757-C211ED856B6C}" destId="{41AC6323-F285-43B3-976E-032AAE5345B2}" srcOrd="2" destOrd="0" presId="urn:microsoft.com/office/officeart/2008/layout/VerticalCurvedList"/>
    <dgm:cxn modelId="{D96C4274-85CB-40F9-B0E5-B914D4770A6B}" type="presParOf" srcId="{41AC6323-F285-43B3-976E-032AAE5345B2}" destId="{179E2A0E-7987-4A91-A668-7728F190E499}" srcOrd="0" destOrd="0" presId="urn:microsoft.com/office/officeart/2008/layout/VerticalCurvedList"/>
    <dgm:cxn modelId="{187F6DEF-C5AB-40C8-979C-D74EA0B53AFB}" type="presParOf" srcId="{D625C077-CB2A-4591-8757-C211ED856B6C}" destId="{EC31FCA4-1263-4776-86D1-7A81C7193E4A}" srcOrd="3" destOrd="0" presId="urn:microsoft.com/office/officeart/2008/layout/VerticalCurvedList"/>
    <dgm:cxn modelId="{4C6D9EBC-0AEF-4805-94CD-984EDA07C57F}" type="presParOf" srcId="{D625C077-CB2A-4591-8757-C211ED856B6C}" destId="{22E1F9DD-90B7-4CA0-AABA-F743B8BCA3BA}" srcOrd="4" destOrd="0" presId="urn:microsoft.com/office/officeart/2008/layout/VerticalCurvedList"/>
    <dgm:cxn modelId="{758386E5-48F1-48B1-927C-19A6AF86A364}" type="presParOf" srcId="{22E1F9DD-90B7-4CA0-AABA-F743B8BCA3BA}" destId="{D3EB224B-1000-4562-B7DF-7005899F69FD}" srcOrd="0" destOrd="0" presId="urn:microsoft.com/office/officeart/2008/layout/VerticalCurvedList"/>
    <dgm:cxn modelId="{DC69CCFB-69E5-4811-845F-F42B85351123}" type="presParOf" srcId="{D625C077-CB2A-4591-8757-C211ED856B6C}" destId="{0E1E5A25-82D9-4705-B8A4-FC6E01817749}" srcOrd="5" destOrd="0" presId="urn:microsoft.com/office/officeart/2008/layout/VerticalCurvedList"/>
    <dgm:cxn modelId="{60FB88F7-D74E-4926-9017-C2C163C0E928}" type="presParOf" srcId="{D625C077-CB2A-4591-8757-C211ED856B6C}" destId="{0EB0CF8C-270A-447E-8863-3B21FAFEDD0C}" srcOrd="6" destOrd="0" presId="urn:microsoft.com/office/officeart/2008/layout/VerticalCurvedList"/>
    <dgm:cxn modelId="{EDDD25C0-5E73-492A-B270-FC73A3A8AEE3}" type="presParOf" srcId="{0EB0CF8C-270A-447E-8863-3B21FAFEDD0C}" destId="{B2EE6333-E87C-4593-A98D-348456049CB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89DAD59-C7F4-462C-A523-8B9DF3B5BD20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C7DFA2E-8A36-440F-926C-C2C47EF9366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56C7610-70FB-4A8B-B1C6-208C2295FA58}" type="par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B97BDF9-CB0E-4B4F-8291-892FFBD5A498}" type="sib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076FD271-1001-4D53-B118-497A1BEAFF9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2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C3ADB02-29EE-4A73-9449-744CB8E1DC8D}" type="par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AA42D73-AB37-4FFF-8923-60F4D32EA98E}" type="sib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115DDE55-CB37-4741-883C-5B8C4B1DF29A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ห้องประชุมสำนักงานคณะกรรมการส่งเสริมการลงทุน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F322F83-B67C-4E54-BE60-495B26271432}" type="sib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AF59A3CF-624E-4B9B-8D10-5DA94CC1AC19}" type="par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E7CB3512-9969-497A-804B-653F6FF499F4}" type="pres">
      <dgm:prSet presAssocID="{A89DAD59-C7F4-462C-A523-8B9DF3B5BD2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D625C077-CB2A-4591-8757-C211ED856B6C}" type="pres">
      <dgm:prSet presAssocID="{A89DAD59-C7F4-462C-A523-8B9DF3B5BD20}" presName="Name1" presStyleCnt="0"/>
      <dgm:spPr/>
    </dgm:pt>
    <dgm:pt modelId="{EBE3FCB0-E8EE-4D8E-A1FC-625FA4F924AB}" type="pres">
      <dgm:prSet presAssocID="{A89DAD59-C7F4-462C-A523-8B9DF3B5BD20}" presName="cycle" presStyleCnt="0"/>
      <dgm:spPr/>
    </dgm:pt>
    <dgm:pt modelId="{75C8681E-F6E3-4BD1-90A9-3C2CFC02C53F}" type="pres">
      <dgm:prSet presAssocID="{A89DAD59-C7F4-462C-A523-8B9DF3B5BD20}" presName="srcNode" presStyleLbl="node1" presStyleIdx="0" presStyleCnt="3"/>
      <dgm:spPr/>
    </dgm:pt>
    <dgm:pt modelId="{6F05A48F-4F65-4BB1-B133-AC6FE7ED6C44}" type="pres">
      <dgm:prSet presAssocID="{A89DAD59-C7F4-462C-A523-8B9DF3B5BD20}" presName="conn" presStyleLbl="parChTrans1D2" presStyleIdx="0" presStyleCnt="1"/>
      <dgm:spPr/>
      <dgm:t>
        <a:bodyPr/>
        <a:lstStyle/>
        <a:p>
          <a:endParaRPr lang="th-TH"/>
        </a:p>
      </dgm:t>
    </dgm:pt>
    <dgm:pt modelId="{D5F18ABD-E9C2-4AC0-A811-D26E144CF3C1}" type="pres">
      <dgm:prSet presAssocID="{A89DAD59-C7F4-462C-A523-8B9DF3B5BD20}" presName="extraNode" presStyleLbl="node1" presStyleIdx="0" presStyleCnt="3"/>
      <dgm:spPr/>
    </dgm:pt>
    <dgm:pt modelId="{BEDACE93-7C00-4BBA-8D87-B4474B20D138}" type="pres">
      <dgm:prSet presAssocID="{A89DAD59-C7F4-462C-A523-8B9DF3B5BD20}" presName="dstNode" presStyleLbl="node1" presStyleIdx="0" presStyleCnt="3"/>
      <dgm:spPr/>
    </dgm:pt>
    <dgm:pt modelId="{47A8C1B1-D79E-42B5-AD16-256B2BED3B16}" type="pres">
      <dgm:prSet presAssocID="{9C7DFA2E-8A36-440F-926C-C2C47EF9366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1AC6323-F285-43B3-976E-032AAE5345B2}" type="pres">
      <dgm:prSet presAssocID="{9C7DFA2E-8A36-440F-926C-C2C47EF9366B}" presName="accent_1" presStyleCnt="0"/>
      <dgm:spPr/>
    </dgm:pt>
    <dgm:pt modelId="{179E2A0E-7987-4A91-A668-7728F190E499}" type="pres">
      <dgm:prSet presAssocID="{9C7DFA2E-8A36-440F-926C-C2C47EF9366B}" presName="accentRepeatNode" presStyleLbl="solidFgAcc1" presStyleIdx="0" presStyleCnt="3"/>
      <dgm:spPr/>
    </dgm:pt>
    <dgm:pt modelId="{EC31FCA4-1263-4776-86D1-7A81C7193E4A}" type="pres">
      <dgm:prSet presAssocID="{115DDE55-CB37-4741-883C-5B8C4B1DF29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2E1F9DD-90B7-4CA0-AABA-F743B8BCA3BA}" type="pres">
      <dgm:prSet presAssocID="{115DDE55-CB37-4741-883C-5B8C4B1DF29A}" presName="accent_2" presStyleCnt="0"/>
      <dgm:spPr/>
    </dgm:pt>
    <dgm:pt modelId="{D3EB224B-1000-4562-B7DF-7005899F69FD}" type="pres">
      <dgm:prSet presAssocID="{115DDE55-CB37-4741-883C-5B8C4B1DF29A}" presName="accentRepeatNode" presStyleLbl="solidFgAcc1" presStyleIdx="1" presStyleCnt="3"/>
      <dgm:spPr/>
    </dgm:pt>
    <dgm:pt modelId="{0E1E5A25-82D9-4705-B8A4-FC6E01817749}" type="pres">
      <dgm:prSet presAssocID="{076FD271-1001-4D53-B118-497A1BEAFF9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B0CF8C-270A-447E-8863-3B21FAFEDD0C}" type="pres">
      <dgm:prSet presAssocID="{076FD271-1001-4D53-B118-497A1BEAFF9B}" presName="accent_3" presStyleCnt="0"/>
      <dgm:spPr/>
    </dgm:pt>
    <dgm:pt modelId="{B2EE6333-E87C-4593-A98D-348456049CBF}" type="pres">
      <dgm:prSet presAssocID="{076FD271-1001-4D53-B118-497A1BEAFF9B}" presName="accentRepeatNode" presStyleLbl="solidFgAcc1" presStyleIdx="2" presStyleCnt="3"/>
      <dgm:spPr/>
    </dgm:pt>
  </dgm:ptLst>
  <dgm:cxnLst>
    <dgm:cxn modelId="{71B2BE17-29C4-4D81-A577-49FB33779A5F}" type="presOf" srcId="{115DDE55-CB37-4741-883C-5B8C4B1DF29A}" destId="{EC31FCA4-1263-4776-86D1-7A81C7193E4A}" srcOrd="0" destOrd="0" presId="urn:microsoft.com/office/officeart/2008/layout/VerticalCurvedList"/>
    <dgm:cxn modelId="{442FA7BE-FC65-4A57-BD5F-6623FDE04E05}" srcId="{A89DAD59-C7F4-462C-A523-8B9DF3B5BD20}" destId="{076FD271-1001-4D53-B118-497A1BEAFF9B}" srcOrd="2" destOrd="0" parTransId="{0C3ADB02-29EE-4A73-9449-744CB8E1DC8D}" sibTransId="{DAA42D73-AB37-4FFF-8923-60F4D32EA98E}"/>
    <dgm:cxn modelId="{8F13F1C2-E4AB-4EF0-8A9B-AD65A3DBCE5B}" type="presOf" srcId="{076FD271-1001-4D53-B118-497A1BEAFF9B}" destId="{0E1E5A25-82D9-4705-B8A4-FC6E01817749}" srcOrd="0" destOrd="0" presId="urn:microsoft.com/office/officeart/2008/layout/VerticalCurvedList"/>
    <dgm:cxn modelId="{278A855A-749A-478F-BE37-8D80EBCD6962}" srcId="{A89DAD59-C7F4-462C-A523-8B9DF3B5BD20}" destId="{9C7DFA2E-8A36-440F-926C-C2C47EF9366B}" srcOrd="0" destOrd="0" parTransId="{256C7610-70FB-4A8B-B1C6-208C2295FA58}" sibTransId="{DB97BDF9-CB0E-4B4F-8291-892FFBD5A498}"/>
    <dgm:cxn modelId="{C6C7C4FF-9B96-4D4E-8E34-FE2D89589A6A}" type="presOf" srcId="{DB97BDF9-CB0E-4B4F-8291-892FFBD5A498}" destId="{6F05A48F-4F65-4BB1-B133-AC6FE7ED6C44}" srcOrd="0" destOrd="0" presId="urn:microsoft.com/office/officeart/2008/layout/VerticalCurvedList"/>
    <dgm:cxn modelId="{84B184A2-E1C0-4647-84FC-3D7950F4030D}" srcId="{A89DAD59-C7F4-462C-A523-8B9DF3B5BD20}" destId="{115DDE55-CB37-4741-883C-5B8C4B1DF29A}" srcOrd="1" destOrd="0" parTransId="{AF59A3CF-624E-4B9B-8D10-5DA94CC1AC19}" sibTransId="{8F322F83-B67C-4E54-BE60-495B26271432}"/>
    <dgm:cxn modelId="{8E71322C-B3E6-4C75-BDB2-98304075DEF4}" type="presOf" srcId="{9C7DFA2E-8A36-440F-926C-C2C47EF9366B}" destId="{47A8C1B1-D79E-42B5-AD16-256B2BED3B16}" srcOrd="0" destOrd="0" presId="urn:microsoft.com/office/officeart/2008/layout/VerticalCurvedList"/>
    <dgm:cxn modelId="{5EF13C74-D9AF-420C-B268-6084C65C0EB5}" type="presOf" srcId="{A89DAD59-C7F4-462C-A523-8B9DF3B5BD20}" destId="{E7CB3512-9969-497A-804B-653F6FF499F4}" srcOrd="0" destOrd="0" presId="urn:microsoft.com/office/officeart/2008/layout/VerticalCurvedList"/>
    <dgm:cxn modelId="{8F12AD6A-A447-4195-B8DD-9A72F523D7AB}" type="presParOf" srcId="{E7CB3512-9969-497A-804B-653F6FF499F4}" destId="{D625C077-CB2A-4591-8757-C211ED856B6C}" srcOrd="0" destOrd="0" presId="urn:microsoft.com/office/officeart/2008/layout/VerticalCurvedList"/>
    <dgm:cxn modelId="{0EEC096F-ED43-41F1-9606-21C03F9CB85D}" type="presParOf" srcId="{D625C077-CB2A-4591-8757-C211ED856B6C}" destId="{EBE3FCB0-E8EE-4D8E-A1FC-625FA4F924AB}" srcOrd="0" destOrd="0" presId="urn:microsoft.com/office/officeart/2008/layout/VerticalCurvedList"/>
    <dgm:cxn modelId="{A82C54AB-96A6-4DFF-BEDB-B3D55C2CDD68}" type="presParOf" srcId="{EBE3FCB0-E8EE-4D8E-A1FC-625FA4F924AB}" destId="{75C8681E-F6E3-4BD1-90A9-3C2CFC02C53F}" srcOrd="0" destOrd="0" presId="urn:microsoft.com/office/officeart/2008/layout/VerticalCurvedList"/>
    <dgm:cxn modelId="{5822DC3E-F266-4613-B5F0-081E6883AB7D}" type="presParOf" srcId="{EBE3FCB0-E8EE-4D8E-A1FC-625FA4F924AB}" destId="{6F05A48F-4F65-4BB1-B133-AC6FE7ED6C44}" srcOrd="1" destOrd="0" presId="urn:microsoft.com/office/officeart/2008/layout/VerticalCurvedList"/>
    <dgm:cxn modelId="{DEA96129-B3CD-40A1-90F9-191320443A56}" type="presParOf" srcId="{EBE3FCB0-E8EE-4D8E-A1FC-625FA4F924AB}" destId="{D5F18ABD-E9C2-4AC0-A811-D26E144CF3C1}" srcOrd="2" destOrd="0" presId="urn:microsoft.com/office/officeart/2008/layout/VerticalCurvedList"/>
    <dgm:cxn modelId="{A8B6A076-8154-4D8E-B4E2-77C41E5459AE}" type="presParOf" srcId="{EBE3FCB0-E8EE-4D8E-A1FC-625FA4F924AB}" destId="{BEDACE93-7C00-4BBA-8D87-B4474B20D138}" srcOrd="3" destOrd="0" presId="urn:microsoft.com/office/officeart/2008/layout/VerticalCurvedList"/>
    <dgm:cxn modelId="{74E19525-B6C9-4A65-9E58-6721279CC9E6}" type="presParOf" srcId="{D625C077-CB2A-4591-8757-C211ED856B6C}" destId="{47A8C1B1-D79E-42B5-AD16-256B2BED3B16}" srcOrd="1" destOrd="0" presId="urn:microsoft.com/office/officeart/2008/layout/VerticalCurvedList"/>
    <dgm:cxn modelId="{DCD7CDF7-400E-4A35-A494-C65586FAF5A8}" type="presParOf" srcId="{D625C077-CB2A-4591-8757-C211ED856B6C}" destId="{41AC6323-F285-43B3-976E-032AAE5345B2}" srcOrd="2" destOrd="0" presId="urn:microsoft.com/office/officeart/2008/layout/VerticalCurvedList"/>
    <dgm:cxn modelId="{3014E665-E488-418E-A012-C78CF41B9781}" type="presParOf" srcId="{41AC6323-F285-43B3-976E-032AAE5345B2}" destId="{179E2A0E-7987-4A91-A668-7728F190E499}" srcOrd="0" destOrd="0" presId="urn:microsoft.com/office/officeart/2008/layout/VerticalCurvedList"/>
    <dgm:cxn modelId="{CC10E6E1-1B5A-415D-A1EF-41759AD70248}" type="presParOf" srcId="{D625C077-CB2A-4591-8757-C211ED856B6C}" destId="{EC31FCA4-1263-4776-86D1-7A81C7193E4A}" srcOrd="3" destOrd="0" presId="urn:microsoft.com/office/officeart/2008/layout/VerticalCurvedList"/>
    <dgm:cxn modelId="{252E07B3-2132-40A8-B0DC-4B63FB02E2E3}" type="presParOf" srcId="{D625C077-CB2A-4591-8757-C211ED856B6C}" destId="{22E1F9DD-90B7-4CA0-AABA-F743B8BCA3BA}" srcOrd="4" destOrd="0" presId="urn:microsoft.com/office/officeart/2008/layout/VerticalCurvedList"/>
    <dgm:cxn modelId="{783FB394-15D2-4486-9FF2-62B228514510}" type="presParOf" srcId="{22E1F9DD-90B7-4CA0-AABA-F743B8BCA3BA}" destId="{D3EB224B-1000-4562-B7DF-7005899F69FD}" srcOrd="0" destOrd="0" presId="urn:microsoft.com/office/officeart/2008/layout/VerticalCurvedList"/>
    <dgm:cxn modelId="{003935D6-57F4-4571-8601-9E776DCD0757}" type="presParOf" srcId="{D625C077-CB2A-4591-8757-C211ED856B6C}" destId="{0E1E5A25-82D9-4705-B8A4-FC6E01817749}" srcOrd="5" destOrd="0" presId="urn:microsoft.com/office/officeart/2008/layout/VerticalCurvedList"/>
    <dgm:cxn modelId="{1C51D787-A984-43B9-B81E-2C945653A784}" type="presParOf" srcId="{D625C077-CB2A-4591-8757-C211ED856B6C}" destId="{0EB0CF8C-270A-447E-8863-3B21FAFEDD0C}" srcOrd="6" destOrd="0" presId="urn:microsoft.com/office/officeart/2008/layout/VerticalCurvedList"/>
    <dgm:cxn modelId="{C05CC846-56F2-4DA5-BD7B-6E6CCB8A1E1A}" type="presParOf" srcId="{0EB0CF8C-270A-447E-8863-3B21FAFEDD0C}" destId="{B2EE6333-E87C-4593-A98D-348456049CB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89DAD59-C7F4-462C-A523-8B9DF3B5BD20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C7DFA2E-8A36-440F-926C-C2C47EF9366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4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เมษายน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56C7610-70FB-4A8B-B1C6-208C2295FA58}" type="par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B97BDF9-CB0E-4B4F-8291-892FFBD5A498}" type="sib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076FD271-1001-4D53-B118-497A1BEAFF9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1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C3ADB02-29EE-4A73-9449-744CB8E1DC8D}" type="par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AA42D73-AB37-4FFF-8923-60F4D32EA98E}" type="sib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115DDE55-CB37-4741-883C-5B8C4B1DF29A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ห้องปฏิบัติการผู้ว่าราชการจังหวัดตาก ศาลากลางจังหวัดตาก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F322F83-B67C-4E54-BE60-495B26271432}" type="sib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AF59A3CF-624E-4B9B-8D10-5DA94CC1AC19}" type="par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E7CB3512-9969-497A-804B-653F6FF499F4}" type="pres">
      <dgm:prSet presAssocID="{A89DAD59-C7F4-462C-A523-8B9DF3B5BD2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D625C077-CB2A-4591-8757-C211ED856B6C}" type="pres">
      <dgm:prSet presAssocID="{A89DAD59-C7F4-462C-A523-8B9DF3B5BD20}" presName="Name1" presStyleCnt="0"/>
      <dgm:spPr/>
    </dgm:pt>
    <dgm:pt modelId="{EBE3FCB0-E8EE-4D8E-A1FC-625FA4F924AB}" type="pres">
      <dgm:prSet presAssocID="{A89DAD59-C7F4-462C-A523-8B9DF3B5BD20}" presName="cycle" presStyleCnt="0"/>
      <dgm:spPr/>
    </dgm:pt>
    <dgm:pt modelId="{75C8681E-F6E3-4BD1-90A9-3C2CFC02C53F}" type="pres">
      <dgm:prSet presAssocID="{A89DAD59-C7F4-462C-A523-8B9DF3B5BD20}" presName="srcNode" presStyleLbl="node1" presStyleIdx="0" presStyleCnt="3"/>
      <dgm:spPr/>
    </dgm:pt>
    <dgm:pt modelId="{6F05A48F-4F65-4BB1-B133-AC6FE7ED6C44}" type="pres">
      <dgm:prSet presAssocID="{A89DAD59-C7F4-462C-A523-8B9DF3B5BD20}" presName="conn" presStyleLbl="parChTrans1D2" presStyleIdx="0" presStyleCnt="1"/>
      <dgm:spPr/>
      <dgm:t>
        <a:bodyPr/>
        <a:lstStyle/>
        <a:p>
          <a:endParaRPr lang="th-TH"/>
        </a:p>
      </dgm:t>
    </dgm:pt>
    <dgm:pt modelId="{D5F18ABD-E9C2-4AC0-A811-D26E144CF3C1}" type="pres">
      <dgm:prSet presAssocID="{A89DAD59-C7F4-462C-A523-8B9DF3B5BD20}" presName="extraNode" presStyleLbl="node1" presStyleIdx="0" presStyleCnt="3"/>
      <dgm:spPr/>
    </dgm:pt>
    <dgm:pt modelId="{BEDACE93-7C00-4BBA-8D87-B4474B20D138}" type="pres">
      <dgm:prSet presAssocID="{A89DAD59-C7F4-462C-A523-8B9DF3B5BD20}" presName="dstNode" presStyleLbl="node1" presStyleIdx="0" presStyleCnt="3"/>
      <dgm:spPr/>
    </dgm:pt>
    <dgm:pt modelId="{47A8C1B1-D79E-42B5-AD16-256B2BED3B16}" type="pres">
      <dgm:prSet presAssocID="{9C7DFA2E-8A36-440F-926C-C2C47EF9366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1AC6323-F285-43B3-976E-032AAE5345B2}" type="pres">
      <dgm:prSet presAssocID="{9C7DFA2E-8A36-440F-926C-C2C47EF9366B}" presName="accent_1" presStyleCnt="0"/>
      <dgm:spPr/>
    </dgm:pt>
    <dgm:pt modelId="{179E2A0E-7987-4A91-A668-7728F190E499}" type="pres">
      <dgm:prSet presAssocID="{9C7DFA2E-8A36-440F-926C-C2C47EF9366B}" presName="accentRepeatNode" presStyleLbl="solidFgAcc1" presStyleIdx="0" presStyleCnt="3"/>
      <dgm:spPr/>
    </dgm:pt>
    <dgm:pt modelId="{EC31FCA4-1263-4776-86D1-7A81C7193E4A}" type="pres">
      <dgm:prSet presAssocID="{115DDE55-CB37-4741-883C-5B8C4B1DF29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2E1F9DD-90B7-4CA0-AABA-F743B8BCA3BA}" type="pres">
      <dgm:prSet presAssocID="{115DDE55-CB37-4741-883C-5B8C4B1DF29A}" presName="accent_2" presStyleCnt="0"/>
      <dgm:spPr/>
    </dgm:pt>
    <dgm:pt modelId="{D3EB224B-1000-4562-B7DF-7005899F69FD}" type="pres">
      <dgm:prSet presAssocID="{115DDE55-CB37-4741-883C-5B8C4B1DF29A}" presName="accentRepeatNode" presStyleLbl="solidFgAcc1" presStyleIdx="1" presStyleCnt="3"/>
      <dgm:spPr/>
    </dgm:pt>
    <dgm:pt modelId="{0E1E5A25-82D9-4705-B8A4-FC6E01817749}" type="pres">
      <dgm:prSet presAssocID="{076FD271-1001-4D53-B118-497A1BEAFF9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B0CF8C-270A-447E-8863-3B21FAFEDD0C}" type="pres">
      <dgm:prSet presAssocID="{076FD271-1001-4D53-B118-497A1BEAFF9B}" presName="accent_3" presStyleCnt="0"/>
      <dgm:spPr/>
    </dgm:pt>
    <dgm:pt modelId="{B2EE6333-E87C-4593-A98D-348456049CBF}" type="pres">
      <dgm:prSet presAssocID="{076FD271-1001-4D53-B118-497A1BEAFF9B}" presName="accentRepeatNode" presStyleLbl="solidFgAcc1" presStyleIdx="2" presStyleCnt="3"/>
      <dgm:spPr/>
    </dgm:pt>
  </dgm:ptLst>
  <dgm:cxnLst>
    <dgm:cxn modelId="{D829B1A2-0CE8-47B5-8F7B-7D204F9B4093}" type="presOf" srcId="{DB97BDF9-CB0E-4B4F-8291-892FFBD5A498}" destId="{6F05A48F-4F65-4BB1-B133-AC6FE7ED6C44}" srcOrd="0" destOrd="0" presId="urn:microsoft.com/office/officeart/2008/layout/VerticalCurvedList"/>
    <dgm:cxn modelId="{3131C3FF-7FC8-41ED-B5BC-3B4699ADB752}" type="presOf" srcId="{A89DAD59-C7F4-462C-A523-8B9DF3B5BD20}" destId="{E7CB3512-9969-497A-804B-653F6FF499F4}" srcOrd="0" destOrd="0" presId="urn:microsoft.com/office/officeart/2008/layout/VerticalCurvedList"/>
    <dgm:cxn modelId="{442FA7BE-FC65-4A57-BD5F-6623FDE04E05}" srcId="{A89DAD59-C7F4-462C-A523-8B9DF3B5BD20}" destId="{076FD271-1001-4D53-B118-497A1BEAFF9B}" srcOrd="2" destOrd="0" parTransId="{0C3ADB02-29EE-4A73-9449-744CB8E1DC8D}" sibTransId="{DAA42D73-AB37-4FFF-8923-60F4D32EA98E}"/>
    <dgm:cxn modelId="{68D0FD60-1A08-49BF-B3D5-D52EB72071B6}" type="presOf" srcId="{076FD271-1001-4D53-B118-497A1BEAFF9B}" destId="{0E1E5A25-82D9-4705-B8A4-FC6E01817749}" srcOrd="0" destOrd="0" presId="urn:microsoft.com/office/officeart/2008/layout/VerticalCurvedList"/>
    <dgm:cxn modelId="{278A855A-749A-478F-BE37-8D80EBCD6962}" srcId="{A89DAD59-C7F4-462C-A523-8B9DF3B5BD20}" destId="{9C7DFA2E-8A36-440F-926C-C2C47EF9366B}" srcOrd="0" destOrd="0" parTransId="{256C7610-70FB-4A8B-B1C6-208C2295FA58}" sibTransId="{DB97BDF9-CB0E-4B4F-8291-892FFBD5A498}"/>
    <dgm:cxn modelId="{84B184A2-E1C0-4647-84FC-3D7950F4030D}" srcId="{A89DAD59-C7F4-462C-A523-8B9DF3B5BD20}" destId="{115DDE55-CB37-4741-883C-5B8C4B1DF29A}" srcOrd="1" destOrd="0" parTransId="{AF59A3CF-624E-4B9B-8D10-5DA94CC1AC19}" sibTransId="{8F322F83-B67C-4E54-BE60-495B26271432}"/>
    <dgm:cxn modelId="{B99B04A4-8FE6-49C0-998F-F312E6A8F158}" type="presOf" srcId="{9C7DFA2E-8A36-440F-926C-C2C47EF9366B}" destId="{47A8C1B1-D79E-42B5-AD16-256B2BED3B16}" srcOrd="0" destOrd="0" presId="urn:microsoft.com/office/officeart/2008/layout/VerticalCurvedList"/>
    <dgm:cxn modelId="{E3E729ED-71B7-4082-8524-E68FEFF4324A}" type="presOf" srcId="{115DDE55-CB37-4741-883C-5B8C4B1DF29A}" destId="{EC31FCA4-1263-4776-86D1-7A81C7193E4A}" srcOrd="0" destOrd="0" presId="urn:microsoft.com/office/officeart/2008/layout/VerticalCurvedList"/>
    <dgm:cxn modelId="{68714720-B9E9-43D6-90C6-8D2584995154}" type="presParOf" srcId="{E7CB3512-9969-497A-804B-653F6FF499F4}" destId="{D625C077-CB2A-4591-8757-C211ED856B6C}" srcOrd="0" destOrd="0" presId="urn:microsoft.com/office/officeart/2008/layout/VerticalCurvedList"/>
    <dgm:cxn modelId="{A33FB1A1-EC59-464D-9FAE-D418F24884A5}" type="presParOf" srcId="{D625C077-CB2A-4591-8757-C211ED856B6C}" destId="{EBE3FCB0-E8EE-4D8E-A1FC-625FA4F924AB}" srcOrd="0" destOrd="0" presId="urn:microsoft.com/office/officeart/2008/layout/VerticalCurvedList"/>
    <dgm:cxn modelId="{99A46ABC-FC8E-479C-9C7B-12DA06847B47}" type="presParOf" srcId="{EBE3FCB0-E8EE-4D8E-A1FC-625FA4F924AB}" destId="{75C8681E-F6E3-4BD1-90A9-3C2CFC02C53F}" srcOrd="0" destOrd="0" presId="urn:microsoft.com/office/officeart/2008/layout/VerticalCurvedList"/>
    <dgm:cxn modelId="{53EB29AB-7CE4-4F67-A0D2-18602881B219}" type="presParOf" srcId="{EBE3FCB0-E8EE-4D8E-A1FC-625FA4F924AB}" destId="{6F05A48F-4F65-4BB1-B133-AC6FE7ED6C44}" srcOrd="1" destOrd="0" presId="urn:microsoft.com/office/officeart/2008/layout/VerticalCurvedList"/>
    <dgm:cxn modelId="{C2E0F142-7FA8-4E61-95B1-B512B41255E2}" type="presParOf" srcId="{EBE3FCB0-E8EE-4D8E-A1FC-625FA4F924AB}" destId="{D5F18ABD-E9C2-4AC0-A811-D26E144CF3C1}" srcOrd="2" destOrd="0" presId="urn:microsoft.com/office/officeart/2008/layout/VerticalCurvedList"/>
    <dgm:cxn modelId="{42501912-D616-4ABC-88AE-DC5CEC4E8F93}" type="presParOf" srcId="{EBE3FCB0-E8EE-4D8E-A1FC-625FA4F924AB}" destId="{BEDACE93-7C00-4BBA-8D87-B4474B20D138}" srcOrd="3" destOrd="0" presId="urn:microsoft.com/office/officeart/2008/layout/VerticalCurvedList"/>
    <dgm:cxn modelId="{86C55A88-2A52-4655-8E68-7411FD8CEA9B}" type="presParOf" srcId="{D625C077-CB2A-4591-8757-C211ED856B6C}" destId="{47A8C1B1-D79E-42B5-AD16-256B2BED3B16}" srcOrd="1" destOrd="0" presId="urn:microsoft.com/office/officeart/2008/layout/VerticalCurvedList"/>
    <dgm:cxn modelId="{9436BA0D-A61B-4C89-8E82-3ED454270391}" type="presParOf" srcId="{D625C077-CB2A-4591-8757-C211ED856B6C}" destId="{41AC6323-F285-43B3-976E-032AAE5345B2}" srcOrd="2" destOrd="0" presId="urn:microsoft.com/office/officeart/2008/layout/VerticalCurvedList"/>
    <dgm:cxn modelId="{CF7DA6D6-C318-40EB-8A3C-9C6A863DAF97}" type="presParOf" srcId="{41AC6323-F285-43B3-976E-032AAE5345B2}" destId="{179E2A0E-7987-4A91-A668-7728F190E499}" srcOrd="0" destOrd="0" presId="urn:microsoft.com/office/officeart/2008/layout/VerticalCurvedList"/>
    <dgm:cxn modelId="{E6C8EE94-1F68-4AA9-A644-83B0B4347E1D}" type="presParOf" srcId="{D625C077-CB2A-4591-8757-C211ED856B6C}" destId="{EC31FCA4-1263-4776-86D1-7A81C7193E4A}" srcOrd="3" destOrd="0" presId="urn:microsoft.com/office/officeart/2008/layout/VerticalCurvedList"/>
    <dgm:cxn modelId="{FD62DB7B-34B5-4CA7-9B90-439CBBD1B019}" type="presParOf" srcId="{D625C077-CB2A-4591-8757-C211ED856B6C}" destId="{22E1F9DD-90B7-4CA0-AABA-F743B8BCA3BA}" srcOrd="4" destOrd="0" presId="urn:microsoft.com/office/officeart/2008/layout/VerticalCurvedList"/>
    <dgm:cxn modelId="{6F96AB65-61D6-434A-AA3A-6FC3A2244A01}" type="presParOf" srcId="{22E1F9DD-90B7-4CA0-AABA-F743B8BCA3BA}" destId="{D3EB224B-1000-4562-B7DF-7005899F69FD}" srcOrd="0" destOrd="0" presId="urn:microsoft.com/office/officeart/2008/layout/VerticalCurvedList"/>
    <dgm:cxn modelId="{103C400F-2938-4F95-832E-B845A1274C02}" type="presParOf" srcId="{D625C077-CB2A-4591-8757-C211ED856B6C}" destId="{0E1E5A25-82D9-4705-B8A4-FC6E01817749}" srcOrd="5" destOrd="0" presId="urn:microsoft.com/office/officeart/2008/layout/VerticalCurvedList"/>
    <dgm:cxn modelId="{545C4692-F923-4D01-884B-BF7E28601D10}" type="presParOf" srcId="{D625C077-CB2A-4591-8757-C211ED856B6C}" destId="{0EB0CF8C-270A-447E-8863-3B21FAFEDD0C}" srcOrd="6" destOrd="0" presId="urn:microsoft.com/office/officeart/2008/layout/VerticalCurvedList"/>
    <dgm:cxn modelId="{E27DD1D3-C2AF-4077-9243-9E01667D06AF}" type="presParOf" srcId="{0EB0CF8C-270A-447E-8863-3B21FAFEDD0C}" destId="{B2EE6333-E87C-4593-A98D-348456049CB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89DAD59-C7F4-462C-A523-8B9DF3B5BD20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C7DFA2E-8A36-440F-926C-C2C47EF9366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3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เมษายน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56C7610-70FB-4A8B-B1C6-208C2295FA58}" type="par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B97BDF9-CB0E-4B4F-8291-892FFBD5A498}" type="sibTrans" cxnId="{278A855A-749A-478F-BE37-8D80EBCD6962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076FD271-1001-4D53-B118-497A1BEAFF9B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5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C3ADB02-29EE-4A73-9449-744CB8E1DC8D}" type="par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DAA42D73-AB37-4FFF-8923-60F4D32EA98E}" type="sibTrans" cxnId="{442FA7BE-FC65-4A57-BD5F-6623FDE04E05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115DDE55-CB37-4741-883C-5B8C4B1DF29A}">
      <dgm:prSet phldrT="[Text]" custT="1"/>
      <dgm:spPr/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 สภาหอการค้าจังหวัดตาก (อำเภอแม่สอด)</a:t>
          </a:r>
          <a:endParaRPr lang="th-TH" sz="28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F322F83-B67C-4E54-BE60-495B26271432}" type="sib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AF59A3CF-624E-4B9B-8D10-5DA94CC1AC19}" type="parTrans" cxnId="{84B184A2-E1C0-4647-84FC-3D7950F4030D}">
      <dgm:prSet/>
      <dgm:spPr/>
      <dgm:t>
        <a:bodyPr/>
        <a:lstStyle/>
        <a:p>
          <a:endParaRPr lang="th-TH" b="1">
            <a:solidFill>
              <a:schemeClr val="tx1"/>
            </a:solidFill>
          </a:endParaRPr>
        </a:p>
      </dgm:t>
    </dgm:pt>
    <dgm:pt modelId="{E7CB3512-9969-497A-804B-653F6FF499F4}" type="pres">
      <dgm:prSet presAssocID="{A89DAD59-C7F4-462C-A523-8B9DF3B5BD2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D625C077-CB2A-4591-8757-C211ED856B6C}" type="pres">
      <dgm:prSet presAssocID="{A89DAD59-C7F4-462C-A523-8B9DF3B5BD20}" presName="Name1" presStyleCnt="0"/>
      <dgm:spPr/>
    </dgm:pt>
    <dgm:pt modelId="{EBE3FCB0-E8EE-4D8E-A1FC-625FA4F924AB}" type="pres">
      <dgm:prSet presAssocID="{A89DAD59-C7F4-462C-A523-8B9DF3B5BD20}" presName="cycle" presStyleCnt="0"/>
      <dgm:spPr/>
    </dgm:pt>
    <dgm:pt modelId="{75C8681E-F6E3-4BD1-90A9-3C2CFC02C53F}" type="pres">
      <dgm:prSet presAssocID="{A89DAD59-C7F4-462C-A523-8B9DF3B5BD20}" presName="srcNode" presStyleLbl="node1" presStyleIdx="0" presStyleCnt="3"/>
      <dgm:spPr/>
    </dgm:pt>
    <dgm:pt modelId="{6F05A48F-4F65-4BB1-B133-AC6FE7ED6C44}" type="pres">
      <dgm:prSet presAssocID="{A89DAD59-C7F4-462C-A523-8B9DF3B5BD20}" presName="conn" presStyleLbl="parChTrans1D2" presStyleIdx="0" presStyleCnt="1"/>
      <dgm:spPr/>
      <dgm:t>
        <a:bodyPr/>
        <a:lstStyle/>
        <a:p>
          <a:endParaRPr lang="th-TH"/>
        </a:p>
      </dgm:t>
    </dgm:pt>
    <dgm:pt modelId="{D5F18ABD-E9C2-4AC0-A811-D26E144CF3C1}" type="pres">
      <dgm:prSet presAssocID="{A89DAD59-C7F4-462C-A523-8B9DF3B5BD20}" presName="extraNode" presStyleLbl="node1" presStyleIdx="0" presStyleCnt="3"/>
      <dgm:spPr/>
    </dgm:pt>
    <dgm:pt modelId="{BEDACE93-7C00-4BBA-8D87-B4474B20D138}" type="pres">
      <dgm:prSet presAssocID="{A89DAD59-C7F4-462C-A523-8B9DF3B5BD20}" presName="dstNode" presStyleLbl="node1" presStyleIdx="0" presStyleCnt="3"/>
      <dgm:spPr/>
    </dgm:pt>
    <dgm:pt modelId="{47A8C1B1-D79E-42B5-AD16-256B2BED3B16}" type="pres">
      <dgm:prSet presAssocID="{9C7DFA2E-8A36-440F-926C-C2C47EF9366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1AC6323-F285-43B3-976E-032AAE5345B2}" type="pres">
      <dgm:prSet presAssocID="{9C7DFA2E-8A36-440F-926C-C2C47EF9366B}" presName="accent_1" presStyleCnt="0"/>
      <dgm:spPr/>
    </dgm:pt>
    <dgm:pt modelId="{179E2A0E-7987-4A91-A668-7728F190E499}" type="pres">
      <dgm:prSet presAssocID="{9C7DFA2E-8A36-440F-926C-C2C47EF9366B}" presName="accentRepeatNode" presStyleLbl="solidFgAcc1" presStyleIdx="0" presStyleCnt="3"/>
      <dgm:spPr/>
    </dgm:pt>
    <dgm:pt modelId="{EC31FCA4-1263-4776-86D1-7A81C7193E4A}" type="pres">
      <dgm:prSet presAssocID="{115DDE55-CB37-4741-883C-5B8C4B1DF29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2E1F9DD-90B7-4CA0-AABA-F743B8BCA3BA}" type="pres">
      <dgm:prSet presAssocID="{115DDE55-CB37-4741-883C-5B8C4B1DF29A}" presName="accent_2" presStyleCnt="0"/>
      <dgm:spPr/>
    </dgm:pt>
    <dgm:pt modelId="{D3EB224B-1000-4562-B7DF-7005899F69FD}" type="pres">
      <dgm:prSet presAssocID="{115DDE55-CB37-4741-883C-5B8C4B1DF29A}" presName="accentRepeatNode" presStyleLbl="solidFgAcc1" presStyleIdx="1" presStyleCnt="3"/>
      <dgm:spPr/>
    </dgm:pt>
    <dgm:pt modelId="{0E1E5A25-82D9-4705-B8A4-FC6E01817749}" type="pres">
      <dgm:prSet presAssocID="{076FD271-1001-4D53-B118-497A1BEAFF9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B0CF8C-270A-447E-8863-3B21FAFEDD0C}" type="pres">
      <dgm:prSet presAssocID="{076FD271-1001-4D53-B118-497A1BEAFF9B}" presName="accent_3" presStyleCnt="0"/>
      <dgm:spPr/>
    </dgm:pt>
    <dgm:pt modelId="{B2EE6333-E87C-4593-A98D-348456049CBF}" type="pres">
      <dgm:prSet presAssocID="{076FD271-1001-4D53-B118-497A1BEAFF9B}" presName="accentRepeatNode" presStyleLbl="solidFgAcc1" presStyleIdx="2" presStyleCnt="3"/>
      <dgm:spPr/>
    </dgm:pt>
  </dgm:ptLst>
  <dgm:cxnLst>
    <dgm:cxn modelId="{F74D42DB-6316-44C2-A98B-5B3510583180}" type="presOf" srcId="{076FD271-1001-4D53-B118-497A1BEAFF9B}" destId="{0E1E5A25-82D9-4705-B8A4-FC6E01817749}" srcOrd="0" destOrd="0" presId="urn:microsoft.com/office/officeart/2008/layout/VerticalCurvedList"/>
    <dgm:cxn modelId="{9726A5AD-E317-44AA-A909-D9B48A98311D}" type="presOf" srcId="{A89DAD59-C7F4-462C-A523-8B9DF3B5BD20}" destId="{E7CB3512-9969-497A-804B-653F6FF499F4}" srcOrd="0" destOrd="0" presId="urn:microsoft.com/office/officeart/2008/layout/VerticalCurvedList"/>
    <dgm:cxn modelId="{7F214235-6314-46A1-9DC4-69C90371FEA6}" type="presOf" srcId="{DB97BDF9-CB0E-4B4F-8291-892FFBD5A498}" destId="{6F05A48F-4F65-4BB1-B133-AC6FE7ED6C44}" srcOrd="0" destOrd="0" presId="urn:microsoft.com/office/officeart/2008/layout/VerticalCurvedList"/>
    <dgm:cxn modelId="{84B184A2-E1C0-4647-84FC-3D7950F4030D}" srcId="{A89DAD59-C7F4-462C-A523-8B9DF3B5BD20}" destId="{115DDE55-CB37-4741-883C-5B8C4B1DF29A}" srcOrd="1" destOrd="0" parTransId="{AF59A3CF-624E-4B9B-8D10-5DA94CC1AC19}" sibTransId="{8F322F83-B67C-4E54-BE60-495B26271432}"/>
    <dgm:cxn modelId="{62E8168D-AC74-4194-BCEF-BEE5D3836E3F}" type="presOf" srcId="{115DDE55-CB37-4741-883C-5B8C4B1DF29A}" destId="{EC31FCA4-1263-4776-86D1-7A81C7193E4A}" srcOrd="0" destOrd="0" presId="urn:microsoft.com/office/officeart/2008/layout/VerticalCurvedList"/>
    <dgm:cxn modelId="{067377F0-18B3-44C6-8BB2-8772FB57151E}" type="presOf" srcId="{9C7DFA2E-8A36-440F-926C-C2C47EF9366B}" destId="{47A8C1B1-D79E-42B5-AD16-256B2BED3B16}" srcOrd="0" destOrd="0" presId="urn:microsoft.com/office/officeart/2008/layout/VerticalCurvedList"/>
    <dgm:cxn modelId="{278A855A-749A-478F-BE37-8D80EBCD6962}" srcId="{A89DAD59-C7F4-462C-A523-8B9DF3B5BD20}" destId="{9C7DFA2E-8A36-440F-926C-C2C47EF9366B}" srcOrd="0" destOrd="0" parTransId="{256C7610-70FB-4A8B-B1C6-208C2295FA58}" sibTransId="{DB97BDF9-CB0E-4B4F-8291-892FFBD5A498}"/>
    <dgm:cxn modelId="{442FA7BE-FC65-4A57-BD5F-6623FDE04E05}" srcId="{A89DAD59-C7F4-462C-A523-8B9DF3B5BD20}" destId="{076FD271-1001-4D53-B118-497A1BEAFF9B}" srcOrd="2" destOrd="0" parTransId="{0C3ADB02-29EE-4A73-9449-744CB8E1DC8D}" sibTransId="{DAA42D73-AB37-4FFF-8923-60F4D32EA98E}"/>
    <dgm:cxn modelId="{82C40748-9DF2-4E47-958D-BD3D41D2FC0B}" type="presParOf" srcId="{E7CB3512-9969-497A-804B-653F6FF499F4}" destId="{D625C077-CB2A-4591-8757-C211ED856B6C}" srcOrd="0" destOrd="0" presId="urn:microsoft.com/office/officeart/2008/layout/VerticalCurvedList"/>
    <dgm:cxn modelId="{82DC4DC0-930C-4057-977A-E94AF211887A}" type="presParOf" srcId="{D625C077-CB2A-4591-8757-C211ED856B6C}" destId="{EBE3FCB0-E8EE-4D8E-A1FC-625FA4F924AB}" srcOrd="0" destOrd="0" presId="urn:microsoft.com/office/officeart/2008/layout/VerticalCurvedList"/>
    <dgm:cxn modelId="{F92130FD-2317-4216-9175-70FB4AB65FDE}" type="presParOf" srcId="{EBE3FCB0-E8EE-4D8E-A1FC-625FA4F924AB}" destId="{75C8681E-F6E3-4BD1-90A9-3C2CFC02C53F}" srcOrd="0" destOrd="0" presId="urn:microsoft.com/office/officeart/2008/layout/VerticalCurvedList"/>
    <dgm:cxn modelId="{1C297B72-67F8-4252-B7DC-B06D046C9194}" type="presParOf" srcId="{EBE3FCB0-E8EE-4D8E-A1FC-625FA4F924AB}" destId="{6F05A48F-4F65-4BB1-B133-AC6FE7ED6C44}" srcOrd="1" destOrd="0" presId="urn:microsoft.com/office/officeart/2008/layout/VerticalCurvedList"/>
    <dgm:cxn modelId="{0FDE4902-4ECA-4A70-A0D1-138F4A95C795}" type="presParOf" srcId="{EBE3FCB0-E8EE-4D8E-A1FC-625FA4F924AB}" destId="{D5F18ABD-E9C2-4AC0-A811-D26E144CF3C1}" srcOrd="2" destOrd="0" presId="urn:microsoft.com/office/officeart/2008/layout/VerticalCurvedList"/>
    <dgm:cxn modelId="{5B8DBA00-73D7-4D7A-8CCF-45B0DE779ECE}" type="presParOf" srcId="{EBE3FCB0-E8EE-4D8E-A1FC-625FA4F924AB}" destId="{BEDACE93-7C00-4BBA-8D87-B4474B20D138}" srcOrd="3" destOrd="0" presId="urn:microsoft.com/office/officeart/2008/layout/VerticalCurvedList"/>
    <dgm:cxn modelId="{5B8F0BB1-B035-46D2-9802-AC67D7668C8D}" type="presParOf" srcId="{D625C077-CB2A-4591-8757-C211ED856B6C}" destId="{47A8C1B1-D79E-42B5-AD16-256B2BED3B16}" srcOrd="1" destOrd="0" presId="urn:microsoft.com/office/officeart/2008/layout/VerticalCurvedList"/>
    <dgm:cxn modelId="{0096E6A6-B0A7-407B-98A2-28625C197804}" type="presParOf" srcId="{D625C077-CB2A-4591-8757-C211ED856B6C}" destId="{41AC6323-F285-43B3-976E-032AAE5345B2}" srcOrd="2" destOrd="0" presId="urn:microsoft.com/office/officeart/2008/layout/VerticalCurvedList"/>
    <dgm:cxn modelId="{E3D26D38-D41A-4B69-90FE-DC39E810D26C}" type="presParOf" srcId="{41AC6323-F285-43B3-976E-032AAE5345B2}" destId="{179E2A0E-7987-4A91-A668-7728F190E499}" srcOrd="0" destOrd="0" presId="urn:microsoft.com/office/officeart/2008/layout/VerticalCurvedList"/>
    <dgm:cxn modelId="{A2ED5D81-1243-4680-BB00-96CAF9358F15}" type="presParOf" srcId="{D625C077-CB2A-4591-8757-C211ED856B6C}" destId="{EC31FCA4-1263-4776-86D1-7A81C7193E4A}" srcOrd="3" destOrd="0" presId="urn:microsoft.com/office/officeart/2008/layout/VerticalCurvedList"/>
    <dgm:cxn modelId="{E82A5CD7-8D6A-4D76-A51F-8F84AB3ECB0E}" type="presParOf" srcId="{D625C077-CB2A-4591-8757-C211ED856B6C}" destId="{22E1F9DD-90B7-4CA0-AABA-F743B8BCA3BA}" srcOrd="4" destOrd="0" presId="urn:microsoft.com/office/officeart/2008/layout/VerticalCurvedList"/>
    <dgm:cxn modelId="{DAA906AF-C573-42FD-B2B5-ACD19A80E8B1}" type="presParOf" srcId="{22E1F9DD-90B7-4CA0-AABA-F743B8BCA3BA}" destId="{D3EB224B-1000-4562-B7DF-7005899F69FD}" srcOrd="0" destOrd="0" presId="urn:microsoft.com/office/officeart/2008/layout/VerticalCurvedList"/>
    <dgm:cxn modelId="{E394ED7D-7837-4E81-B5B5-C9083BF1275C}" type="presParOf" srcId="{D625C077-CB2A-4591-8757-C211ED856B6C}" destId="{0E1E5A25-82D9-4705-B8A4-FC6E01817749}" srcOrd="5" destOrd="0" presId="urn:microsoft.com/office/officeart/2008/layout/VerticalCurvedList"/>
    <dgm:cxn modelId="{32615ED3-F2F0-45B4-AC83-E3B761B5EA9F}" type="presParOf" srcId="{D625C077-CB2A-4591-8757-C211ED856B6C}" destId="{0EB0CF8C-270A-447E-8863-3B21FAFEDD0C}" srcOrd="6" destOrd="0" presId="urn:microsoft.com/office/officeart/2008/layout/VerticalCurvedList"/>
    <dgm:cxn modelId="{0E3C87AE-2B34-4913-AB09-E0A51FD43A37}" type="presParOf" srcId="{0EB0CF8C-270A-447E-8863-3B21FAFEDD0C}" destId="{B2EE6333-E87C-4593-A98D-348456049CB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5E8D35-BA6F-4F74-87C2-799B5DF9F809}">
      <dsp:nvSpPr>
        <dsp:cNvPr id="0" name=""/>
        <dsp:cNvSpPr/>
      </dsp:nvSpPr>
      <dsp:spPr>
        <a:xfrm>
          <a:off x="-5409967" y="-828487"/>
          <a:ext cx="6442370" cy="6442370"/>
        </a:xfrm>
        <a:prstGeom prst="blockArc">
          <a:avLst>
            <a:gd name="adj1" fmla="val 18900000"/>
            <a:gd name="adj2" fmla="val 2700000"/>
            <a:gd name="adj3" fmla="val 335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2B4979-98D1-47E8-8C88-B14CBC794552}">
      <dsp:nvSpPr>
        <dsp:cNvPr id="0" name=""/>
        <dsp:cNvSpPr/>
      </dsp:nvSpPr>
      <dsp:spPr>
        <a:xfrm>
          <a:off x="664212" y="369121"/>
          <a:ext cx="8281092" cy="11759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9681" tIns="55880" rIns="55880" bIns="55880" numCol="1" spcCol="1270" anchor="ctr" anchorCtr="0">
          <a:noAutofit/>
        </a:bodyPr>
        <a:lstStyle/>
        <a:p>
          <a:pPr lvl="0" algn="thaiDi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>
              <a:latin typeface="TH SarabunPSK" pitchFamily="34" charset="-34"/>
              <a:cs typeface="TH SarabunPSK" pitchFamily="34" charset="-34"/>
            </a:rPr>
            <a:t>เพื่อจัดทำยุทธศาสตร์ แนวทาง มาตรการ กลยุทธ์ และข้อเสนอแนะในเชิงลึกที่เหมาะสมต่อการพัฒนาอุตสาหกรรมไทยในพื้นที่ฝั่งตะวันตกของไทยตามแนวระเบียงเศรษฐกิจตะวันออก-ตะวันตก ที่สามารถเชื่อมโยงการผลิต การค้า และการลงทุนในพื้นที่ของประเทศไทยกับประเทศเพื่อนบ้าน</a:t>
          </a:r>
          <a:endParaRPr lang="th-TH" sz="22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664212" y="369121"/>
        <a:ext cx="8281092" cy="1175915"/>
      </dsp:txXfrm>
    </dsp:sp>
    <dsp:sp modelId="{DF9DC0B5-9312-4531-B163-1E6C43FA69A3}">
      <dsp:nvSpPr>
        <dsp:cNvPr id="0" name=""/>
        <dsp:cNvSpPr/>
      </dsp:nvSpPr>
      <dsp:spPr>
        <a:xfrm>
          <a:off x="66038" y="358904"/>
          <a:ext cx="1196348" cy="11963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92A73C-CC29-44A1-AD43-7C806B9ABFE3}">
      <dsp:nvSpPr>
        <dsp:cNvPr id="0" name=""/>
        <dsp:cNvSpPr/>
      </dsp:nvSpPr>
      <dsp:spPr>
        <a:xfrm>
          <a:off x="1012111" y="1761058"/>
          <a:ext cx="7933194" cy="12632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9681" tIns="55880" rIns="55880" bIns="55880" numCol="1" spcCol="1270" anchor="ctr" anchorCtr="0">
          <a:noAutofit/>
        </a:bodyPr>
        <a:lstStyle/>
        <a:p>
          <a:pPr lvl="0" algn="thaiDi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>
              <a:latin typeface="TH SarabunPSK" pitchFamily="34" charset="-34"/>
              <a:cs typeface="TH SarabunPSK" pitchFamily="34" charset="-34"/>
            </a:rPr>
            <a:t>เพื่อกำหนดรูปแบบการพัฒนาเศรษฐกิจและอุตสาหกรรมในพื้นที่ฝั่งตะวันตกของไทยที่เชื่อมโยงการพัฒนาตามแนวระเบียงเศรษฐกิจตะวันออก-ตะวันตก ตลอดจนการกำหนดขอบเขตและกิจกรรมที่จำเป็นต่อการพัฒนาให้เหมาะสมและสอดคล้องกับพื้นที่</a:t>
          </a:r>
          <a:endParaRPr lang="th-TH" sz="22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1012111" y="1761058"/>
        <a:ext cx="7933194" cy="1263277"/>
      </dsp:txXfrm>
    </dsp:sp>
    <dsp:sp modelId="{AFCB681F-C3FB-4904-AB81-450DE8F5A40F}">
      <dsp:nvSpPr>
        <dsp:cNvPr id="0" name=""/>
        <dsp:cNvSpPr/>
      </dsp:nvSpPr>
      <dsp:spPr>
        <a:xfrm>
          <a:off x="413936" y="1794523"/>
          <a:ext cx="1196348" cy="11963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678EC7-D4DE-45F4-8638-A884502FAA5E}">
      <dsp:nvSpPr>
        <dsp:cNvPr id="0" name=""/>
        <dsp:cNvSpPr/>
      </dsp:nvSpPr>
      <dsp:spPr>
        <a:xfrm>
          <a:off x="664212" y="3231275"/>
          <a:ext cx="8281092" cy="11940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9681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>
              <a:latin typeface="TH SarabunPSK" pitchFamily="34" charset="-34"/>
              <a:cs typeface="TH SarabunPSK" pitchFamily="34" charset="-34"/>
            </a:rPr>
            <a:t>เพื่อศึกษาความเป็นไปได้และความพร้อมในการย้ายฐานการผลิตหรือขยายการลงทุนของอุตสาหกรรมที่มีศักยภาพ และอุตสาหกรรมสนับสนุนที่เกี่ยวข้องไปยังประเทศเพื่อนบ้าน</a:t>
          </a:r>
          <a:endParaRPr lang="th-TH" sz="22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664212" y="3231275"/>
        <a:ext cx="8281092" cy="1194080"/>
      </dsp:txXfrm>
    </dsp:sp>
    <dsp:sp modelId="{C68F82CE-5A1C-482A-8000-F08F0180078F}">
      <dsp:nvSpPr>
        <dsp:cNvPr id="0" name=""/>
        <dsp:cNvSpPr/>
      </dsp:nvSpPr>
      <dsp:spPr>
        <a:xfrm>
          <a:off x="66038" y="3230141"/>
          <a:ext cx="1196348" cy="11963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5A48F-4F65-4BB1-B133-AC6FE7ED6C44}">
      <dsp:nvSpPr>
        <dsp:cNvPr id="0" name=""/>
        <dsp:cNvSpPr/>
      </dsp:nvSpPr>
      <dsp:spPr>
        <a:xfrm>
          <a:off x="-4740608" y="-726645"/>
          <a:ext cx="5646577" cy="5646577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8C1B1-D79E-42B5-AD16-256B2BED3B16}">
      <dsp:nvSpPr>
        <dsp:cNvPr id="0" name=""/>
        <dsp:cNvSpPr/>
      </dsp:nvSpPr>
      <dsp:spPr>
        <a:xfrm>
          <a:off x="582667" y="419328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27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สิงหาคม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419328"/>
        <a:ext cx="8014706" cy="838657"/>
      </dsp:txXfrm>
    </dsp:sp>
    <dsp:sp modelId="{179E2A0E-7987-4A91-A668-7728F190E499}">
      <dsp:nvSpPr>
        <dsp:cNvPr id="0" name=""/>
        <dsp:cNvSpPr/>
      </dsp:nvSpPr>
      <dsp:spPr>
        <a:xfrm>
          <a:off x="58506" y="314496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1FCA4-1263-4776-86D1-7A81C7193E4A}">
      <dsp:nvSpPr>
        <dsp:cNvPr id="0" name=""/>
        <dsp:cNvSpPr/>
      </dsp:nvSpPr>
      <dsp:spPr>
        <a:xfrm>
          <a:off x="887519" y="1677314"/>
          <a:ext cx="7709854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 ศาลากลางจังหวัดสุโขทัย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887519" y="1677314"/>
        <a:ext cx="7709854" cy="838657"/>
      </dsp:txXfrm>
    </dsp:sp>
    <dsp:sp modelId="{D3EB224B-1000-4562-B7DF-7005899F69FD}">
      <dsp:nvSpPr>
        <dsp:cNvPr id="0" name=""/>
        <dsp:cNvSpPr/>
      </dsp:nvSpPr>
      <dsp:spPr>
        <a:xfrm>
          <a:off x="363358" y="1572482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E5A25-82D9-4705-B8A4-FC6E01817749}">
      <dsp:nvSpPr>
        <dsp:cNvPr id="0" name=""/>
        <dsp:cNvSpPr/>
      </dsp:nvSpPr>
      <dsp:spPr>
        <a:xfrm>
          <a:off x="582667" y="2935300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6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2935300"/>
        <a:ext cx="8014706" cy="838657"/>
      </dsp:txXfrm>
    </dsp:sp>
    <dsp:sp modelId="{B2EE6333-E87C-4593-A98D-348456049CBF}">
      <dsp:nvSpPr>
        <dsp:cNvPr id="0" name=""/>
        <dsp:cNvSpPr/>
      </dsp:nvSpPr>
      <dsp:spPr>
        <a:xfrm>
          <a:off x="58506" y="2830468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5A48F-4F65-4BB1-B133-AC6FE7ED6C44}">
      <dsp:nvSpPr>
        <dsp:cNvPr id="0" name=""/>
        <dsp:cNvSpPr/>
      </dsp:nvSpPr>
      <dsp:spPr>
        <a:xfrm>
          <a:off x="-4740608" y="-726645"/>
          <a:ext cx="5646577" cy="5646577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8C1B1-D79E-42B5-AD16-256B2BED3B16}">
      <dsp:nvSpPr>
        <dsp:cNvPr id="0" name=""/>
        <dsp:cNvSpPr/>
      </dsp:nvSpPr>
      <dsp:spPr>
        <a:xfrm>
          <a:off x="582667" y="419328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1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เมษายน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419328"/>
        <a:ext cx="8014706" cy="838657"/>
      </dsp:txXfrm>
    </dsp:sp>
    <dsp:sp modelId="{179E2A0E-7987-4A91-A668-7728F190E499}">
      <dsp:nvSpPr>
        <dsp:cNvPr id="0" name=""/>
        <dsp:cNvSpPr/>
      </dsp:nvSpPr>
      <dsp:spPr>
        <a:xfrm>
          <a:off x="58506" y="314496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1FCA4-1263-4776-86D1-7A81C7193E4A}">
      <dsp:nvSpPr>
        <dsp:cNvPr id="0" name=""/>
        <dsp:cNvSpPr/>
      </dsp:nvSpPr>
      <dsp:spPr>
        <a:xfrm>
          <a:off x="887519" y="1677314"/>
          <a:ext cx="7709854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ห้องรับรอง ศาลากลางจังหวัดพิษณุโลก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887519" y="1677314"/>
        <a:ext cx="7709854" cy="838657"/>
      </dsp:txXfrm>
    </dsp:sp>
    <dsp:sp modelId="{D3EB224B-1000-4562-B7DF-7005899F69FD}">
      <dsp:nvSpPr>
        <dsp:cNvPr id="0" name=""/>
        <dsp:cNvSpPr/>
      </dsp:nvSpPr>
      <dsp:spPr>
        <a:xfrm>
          <a:off x="363358" y="1572482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E5A25-82D9-4705-B8A4-FC6E01817749}">
      <dsp:nvSpPr>
        <dsp:cNvPr id="0" name=""/>
        <dsp:cNvSpPr/>
      </dsp:nvSpPr>
      <dsp:spPr>
        <a:xfrm>
          <a:off x="582667" y="2935300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12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2935300"/>
        <a:ext cx="8014706" cy="838657"/>
      </dsp:txXfrm>
    </dsp:sp>
    <dsp:sp modelId="{B2EE6333-E87C-4593-A98D-348456049CBF}">
      <dsp:nvSpPr>
        <dsp:cNvPr id="0" name=""/>
        <dsp:cNvSpPr/>
      </dsp:nvSpPr>
      <dsp:spPr>
        <a:xfrm>
          <a:off x="58506" y="2830468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5A48F-4F65-4BB1-B133-AC6FE7ED6C44}">
      <dsp:nvSpPr>
        <dsp:cNvPr id="0" name=""/>
        <dsp:cNvSpPr/>
      </dsp:nvSpPr>
      <dsp:spPr>
        <a:xfrm>
          <a:off x="-4740608" y="-726645"/>
          <a:ext cx="5646577" cy="5646577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8C1B1-D79E-42B5-AD16-256B2BED3B16}">
      <dsp:nvSpPr>
        <dsp:cNvPr id="0" name=""/>
        <dsp:cNvSpPr/>
      </dsp:nvSpPr>
      <dsp:spPr>
        <a:xfrm>
          <a:off x="582667" y="419328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1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เมษายน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419328"/>
        <a:ext cx="8014706" cy="838657"/>
      </dsp:txXfrm>
    </dsp:sp>
    <dsp:sp modelId="{179E2A0E-7987-4A91-A668-7728F190E499}">
      <dsp:nvSpPr>
        <dsp:cNvPr id="0" name=""/>
        <dsp:cNvSpPr/>
      </dsp:nvSpPr>
      <dsp:spPr>
        <a:xfrm>
          <a:off x="58506" y="314496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1FCA4-1263-4776-86D1-7A81C7193E4A}">
      <dsp:nvSpPr>
        <dsp:cNvPr id="0" name=""/>
        <dsp:cNvSpPr/>
      </dsp:nvSpPr>
      <dsp:spPr>
        <a:xfrm>
          <a:off x="887519" y="1677314"/>
          <a:ext cx="7709854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 สภาหอการค้าจังหวัดพิษณุโลก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887519" y="1677314"/>
        <a:ext cx="7709854" cy="838657"/>
      </dsp:txXfrm>
    </dsp:sp>
    <dsp:sp modelId="{D3EB224B-1000-4562-B7DF-7005899F69FD}">
      <dsp:nvSpPr>
        <dsp:cNvPr id="0" name=""/>
        <dsp:cNvSpPr/>
      </dsp:nvSpPr>
      <dsp:spPr>
        <a:xfrm>
          <a:off x="363358" y="1572482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E5A25-82D9-4705-B8A4-FC6E01817749}">
      <dsp:nvSpPr>
        <dsp:cNvPr id="0" name=""/>
        <dsp:cNvSpPr/>
      </dsp:nvSpPr>
      <dsp:spPr>
        <a:xfrm>
          <a:off x="582667" y="2935300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7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2935300"/>
        <a:ext cx="8014706" cy="838657"/>
      </dsp:txXfrm>
    </dsp:sp>
    <dsp:sp modelId="{B2EE6333-E87C-4593-A98D-348456049CBF}">
      <dsp:nvSpPr>
        <dsp:cNvPr id="0" name=""/>
        <dsp:cNvSpPr/>
      </dsp:nvSpPr>
      <dsp:spPr>
        <a:xfrm>
          <a:off x="58506" y="2830468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5A48F-4F65-4BB1-B133-AC6FE7ED6C44}">
      <dsp:nvSpPr>
        <dsp:cNvPr id="0" name=""/>
        <dsp:cNvSpPr/>
      </dsp:nvSpPr>
      <dsp:spPr>
        <a:xfrm>
          <a:off x="-4740608" y="-726645"/>
          <a:ext cx="5646577" cy="5646577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8C1B1-D79E-42B5-AD16-256B2BED3B16}">
      <dsp:nvSpPr>
        <dsp:cNvPr id="0" name=""/>
        <dsp:cNvSpPr/>
      </dsp:nvSpPr>
      <dsp:spPr>
        <a:xfrm>
          <a:off x="582667" y="419328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17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เมษายน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419328"/>
        <a:ext cx="8014706" cy="838657"/>
      </dsp:txXfrm>
    </dsp:sp>
    <dsp:sp modelId="{179E2A0E-7987-4A91-A668-7728F190E499}">
      <dsp:nvSpPr>
        <dsp:cNvPr id="0" name=""/>
        <dsp:cNvSpPr/>
      </dsp:nvSpPr>
      <dsp:spPr>
        <a:xfrm>
          <a:off x="58506" y="314496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1FCA4-1263-4776-86D1-7A81C7193E4A}">
      <dsp:nvSpPr>
        <dsp:cNvPr id="0" name=""/>
        <dsp:cNvSpPr/>
      </dsp:nvSpPr>
      <dsp:spPr>
        <a:xfrm>
          <a:off x="887519" y="1677314"/>
          <a:ext cx="7709854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 ศาลากลางจังหวัดเพชรบูรณ์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887519" y="1677314"/>
        <a:ext cx="7709854" cy="838657"/>
      </dsp:txXfrm>
    </dsp:sp>
    <dsp:sp modelId="{D3EB224B-1000-4562-B7DF-7005899F69FD}">
      <dsp:nvSpPr>
        <dsp:cNvPr id="0" name=""/>
        <dsp:cNvSpPr/>
      </dsp:nvSpPr>
      <dsp:spPr>
        <a:xfrm>
          <a:off x="363358" y="1572482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E5A25-82D9-4705-B8A4-FC6E01817749}">
      <dsp:nvSpPr>
        <dsp:cNvPr id="0" name=""/>
        <dsp:cNvSpPr/>
      </dsp:nvSpPr>
      <dsp:spPr>
        <a:xfrm>
          <a:off x="582667" y="2935300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4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2935300"/>
        <a:ext cx="8014706" cy="838657"/>
      </dsp:txXfrm>
    </dsp:sp>
    <dsp:sp modelId="{B2EE6333-E87C-4593-A98D-348456049CBF}">
      <dsp:nvSpPr>
        <dsp:cNvPr id="0" name=""/>
        <dsp:cNvSpPr/>
      </dsp:nvSpPr>
      <dsp:spPr>
        <a:xfrm>
          <a:off x="58506" y="2830468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5A48F-4F65-4BB1-B133-AC6FE7ED6C44}">
      <dsp:nvSpPr>
        <dsp:cNvPr id="0" name=""/>
        <dsp:cNvSpPr/>
      </dsp:nvSpPr>
      <dsp:spPr>
        <a:xfrm>
          <a:off x="-4740608" y="-726645"/>
          <a:ext cx="5646577" cy="5646577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8C1B1-D79E-42B5-AD16-256B2BED3B16}">
      <dsp:nvSpPr>
        <dsp:cNvPr id="0" name=""/>
        <dsp:cNvSpPr/>
      </dsp:nvSpPr>
      <dsp:spPr>
        <a:xfrm>
          <a:off x="582667" y="419328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19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เมษายน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419328"/>
        <a:ext cx="8014706" cy="838657"/>
      </dsp:txXfrm>
    </dsp:sp>
    <dsp:sp modelId="{179E2A0E-7987-4A91-A668-7728F190E499}">
      <dsp:nvSpPr>
        <dsp:cNvPr id="0" name=""/>
        <dsp:cNvSpPr/>
      </dsp:nvSpPr>
      <dsp:spPr>
        <a:xfrm>
          <a:off x="58506" y="314496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1FCA4-1263-4776-86D1-7A81C7193E4A}">
      <dsp:nvSpPr>
        <dsp:cNvPr id="0" name=""/>
        <dsp:cNvSpPr/>
      </dsp:nvSpPr>
      <dsp:spPr>
        <a:xfrm>
          <a:off x="887519" y="1677314"/>
          <a:ext cx="7709854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 ศาลากลางจังหวัดชัยภูมิ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887519" y="1677314"/>
        <a:ext cx="7709854" cy="838657"/>
      </dsp:txXfrm>
    </dsp:sp>
    <dsp:sp modelId="{D3EB224B-1000-4562-B7DF-7005899F69FD}">
      <dsp:nvSpPr>
        <dsp:cNvPr id="0" name=""/>
        <dsp:cNvSpPr/>
      </dsp:nvSpPr>
      <dsp:spPr>
        <a:xfrm>
          <a:off x="363358" y="1572482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E5A25-82D9-4705-B8A4-FC6E01817749}">
      <dsp:nvSpPr>
        <dsp:cNvPr id="0" name=""/>
        <dsp:cNvSpPr/>
      </dsp:nvSpPr>
      <dsp:spPr>
        <a:xfrm>
          <a:off x="582667" y="2935300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4 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2935300"/>
        <a:ext cx="8014706" cy="838657"/>
      </dsp:txXfrm>
    </dsp:sp>
    <dsp:sp modelId="{B2EE6333-E87C-4593-A98D-348456049CBF}">
      <dsp:nvSpPr>
        <dsp:cNvPr id="0" name=""/>
        <dsp:cNvSpPr/>
      </dsp:nvSpPr>
      <dsp:spPr>
        <a:xfrm>
          <a:off x="58506" y="2830468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5A48F-4F65-4BB1-B133-AC6FE7ED6C44}">
      <dsp:nvSpPr>
        <dsp:cNvPr id="0" name=""/>
        <dsp:cNvSpPr/>
      </dsp:nvSpPr>
      <dsp:spPr>
        <a:xfrm>
          <a:off x="-4740608" y="-726645"/>
          <a:ext cx="5646577" cy="5646577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8C1B1-D79E-42B5-AD16-256B2BED3B16}">
      <dsp:nvSpPr>
        <dsp:cNvPr id="0" name=""/>
        <dsp:cNvSpPr/>
      </dsp:nvSpPr>
      <dsp:spPr>
        <a:xfrm>
          <a:off x="582667" y="419328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22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เมษายน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419328"/>
        <a:ext cx="8014706" cy="838657"/>
      </dsp:txXfrm>
    </dsp:sp>
    <dsp:sp modelId="{179E2A0E-7987-4A91-A668-7728F190E499}">
      <dsp:nvSpPr>
        <dsp:cNvPr id="0" name=""/>
        <dsp:cNvSpPr/>
      </dsp:nvSpPr>
      <dsp:spPr>
        <a:xfrm>
          <a:off x="58506" y="314496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1FCA4-1263-4776-86D1-7A81C7193E4A}">
      <dsp:nvSpPr>
        <dsp:cNvPr id="0" name=""/>
        <dsp:cNvSpPr/>
      </dsp:nvSpPr>
      <dsp:spPr>
        <a:xfrm>
          <a:off x="887519" y="1677314"/>
          <a:ext cx="7709854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ห้องประชุม ศาลากลางจังหวัดขอนแก่น 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887519" y="1677314"/>
        <a:ext cx="7709854" cy="838657"/>
      </dsp:txXfrm>
    </dsp:sp>
    <dsp:sp modelId="{D3EB224B-1000-4562-B7DF-7005899F69FD}">
      <dsp:nvSpPr>
        <dsp:cNvPr id="0" name=""/>
        <dsp:cNvSpPr/>
      </dsp:nvSpPr>
      <dsp:spPr>
        <a:xfrm>
          <a:off x="363358" y="1572482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E5A25-82D9-4705-B8A4-FC6E01817749}">
      <dsp:nvSpPr>
        <dsp:cNvPr id="0" name=""/>
        <dsp:cNvSpPr/>
      </dsp:nvSpPr>
      <dsp:spPr>
        <a:xfrm>
          <a:off x="582667" y="2935300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5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2935300"/>
        <a:ext cx="8014706" cy="838657"/>
      </dsp:txXfrm>
    </dsp:sp>
    <dsp:sp modelId="{B2EE6333-E87C-4593-A98D-348456049CBF}">
      <dsp:nvSpPr>
        <dsp:cNvPr id="0" name=""/>
        <dsp:cNvSpPr/>
      </dsp:nvSpPr>
      <dsp:spPr>
        <a:xfrm>
          <a:off x="58506" y="2830468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5A48F-4F65-4BB1-B133-AC6FE7ED6C44}">
      <dsp:nvSpPr>
        <dsp:cNvPr id="0" name=""/>
        <dsp:cNvSpPr/>
      </dsp:nvSpPr>
      <dsp:spPr>
        <a:xfrm>
          <a:off x="-4740608" y="-726645"/>
          <a:ext cx="5646577" cy="5646577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8C1B1-D79E-42B5-AD16-256B2BED3B16}">
      <dsp:nvSpPr>
        <dsp:cNvPr id="0" name=""/>
        <dsp:cNvSpPr/>
      </dsp:nvSpPr>
      <dsp:spPr>
        <a:xfrm>
          <a:off x="582667" y="419328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23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เมษายน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419328"/>
        <a:ext cx="8014706" cy="838657"/>
      </dsp:txXfrm>
    </dsp:sp>
    <dsp:sp modelId="{179E2A0E-7987-4A91-A668-7728F190E499}">
      <dsp:nvSpPr>
        <dsp:cNvPr id="0" name=""/>
        <dsp:cNvSpPr/>
      </dsp:nvSpPr>
      <dsp:spPr>
        <a:xfrm>
          <a:off x="58506" y="314496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1FCA4-1263-4776-86D1-7A81C7193E4A}">
      <dsp:nvSpPr>
        <dsp:cNvPr id="0" name=""/>
        <dsp:cNvSpPr/>
      </dsp:nvSpPr>
      <dsp:spPr>
        <a:xfrm>
          <a:off x="887519" y="1677314"/>
          <a:ext cx="7709854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 ศาลากลางจังหวัดมหาสารคาม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887519" y="1677314"/>
        <a:ext cx="7709854" cy="838657"/>
      </dsp:txXfrm>
    </dsp:sp>
    <dsp:sp modelId="{D3EB224B-1000-4562-B7DF-7005899F69FD}">
      <dsp:nvSpPr>
        <dsp:cNvPr id="0" name=""/>
        <dsp:cNvSpPr/>
      </dsp:nvSpPr>
      <dsp:spPr>
        <a:xfrm>
          <a:off x="363358" y="1572482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E5A25-82D9-4705-B8A4-FC6E01817749}">
      <dsp:nvSpPr>
        <dsp:cNvPr id="0" name=""/>
        <dsp:cNvSpPr/>
      </dsp:nvSpPr>
      <dsp:spPr>
        <a:xfrm>
          <a:off x="582667" y="2935300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4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2935300"/>
        <a:ext cx="8014706" cy="838657"/>
      </dsp:txXfrm>
    </dsp:sp>
    <dsp:sp modelId="{B2EE6333-E87C-4593-A98D-348456049CBF}">
      <dsp:nvSpPr>
        <dsp:cNvPr id="0" name=""/>
        <dsp:cNvSpPr/>
      </dsp:nvSpPr>
      <dsp:spPr>
        <a:xfrm>
          <a:off x="58506" y="2830468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5A48F-4F65-4BB1-B133-AC6FE7ED6C44}">
      <dsp:nvSpPr>
        <dsp:cNvPr id="0" name=""/>
        <dsp:cNvSpPr/>
      </dsp:nvSpPr>
      <dsp:spPr>
        <a:xfrm>
          <a:off x="-4740608" y="-726645"/>
          <a:ext cx="5646577" cy="5646577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8C1B1-D79E-42B5-AD16-256B2BED3B16}">
      <dsp:nvSpPr>
        <dsp:cNvPr id="0" name=""/>
        <dsp:cNvSpPr/>
      </dsp:nvSpPr>
      <dsp:spPr>
        <a:xfrm>
          <a:off x="582667" y="419328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26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เมษายน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419328"/>
        <a:ext cx="8014706" cy="838657"/>
      </dsp:txXfrm>
    </dsp:sp>
    <dsp:sp modelId="{179E2A0E-7987-4A91-A668-7728F190E499}">
      <dsp:nvSpPr>
        <dsp:cNvPr id="0" name=""/>
        <dsp:cNvSpPr/>
      </dsp:nvSpPr>
      <dsp:spPr>
        <a:xfrm>
          <a:off x="58506" y="314496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1FCA4-1263-4776-86D1-7A81C7193E4A}">
      <dsp:nvSpPr>
        <dsp:cNvPr id="0" name=""/>
        <dsp:cNvSpPr/>
      </dsp:nvSpPr>
      <dsp:spPr>
        <a:xfrm>
          <a:off x="887519" y="1677314"/>
          <a:ext cx="7709854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 ศาลากลางจังหวัดกาฬสินธุ์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887519" y="1677314"/>
        <a:ext cx="7709854" cy="838657"/>
      </dsp:txXfrm>
    </dsp:sp>
    <dsp:sp modelId="{D3EB224B-1000-4562-B7DF-7005899F69FD}">
      <dsp:nvSpPr>
        <dsp:cNvPr id="0" name=""/>
        <dsp:cNvSpPr/>
      </dsp:nvSpPr>
      <dsp:spPr>
        <a:xfrm>
          <a:off x="363358" y="1572482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E5A25-82D9-4705-B8A4-FC6E01817749}">
      <dsp:nvSpPr>
        <dsp:cNvPr id="0" name=""/>
        <dsp:cNvSpPr/>
      </dsp:nvSpPr>
      <dsp:spPr>
        <a:xfrm>
          <a:off x="582667" y="2935300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12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2935300"/>
        <a:ext cx="8014706" cy="838657"/>
      </dsp:txXfrm>
    </dsp:sp>
    <dsp:sp modelId="{B2EE6333-E87C-4593-A98D-348456049CBF}">
      <dsp:nvSpPr>
        <dsp:cNvPr id="0" name=""/>
        <dsp:cNvSpPr/>
      </dsp:nvSpPr>
      <dsp:spPr>
        <a:xfrm>
          <a:off x="58506" y="2830468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5A48F-4F65-4BB1-B133-AC6FE7ED6C44}">
      <dsp:nvSpPr>
        <dsp:cNvPr id="0" name=""/>
        <dsp:cNvSpPr/>
      </dsp:nvSpPr>
      <dsp:spPr>
        <a:xfrm>
          <a:off x="-4740608" y="-726645"/>
          <a:ext cx="5646577" cy="5646577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8C1B1-D79E-42B5-AD16-256B2BED3B16}">
      <dsp:nvSpPr>
        <dsp:cNvPr id="0" name=""/>
        <dsp:cNvSpPr/>
      </dsp:nvSpPr>
      <dsp:spPr>
        <a:xfrm>
          <a:off x="582667" y="419328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24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เมษายน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419328"/>
        <a:ext cx="8014706" cy="838657"/>
      </dsp:txXfrm>
    </dsp:sp>
    <dsp:sp modelId="{179E2A0E-7987-4A91-A668-7728F190E499}">
      <dsp:nvSpPr>
        <dsp:cNvPr id="0" name=""/>
        <dsp:cNvSpPr/>
      </dsp:nvSpPr>
      <dsp:spPr>
        <a:xfrm>
          <a:off x="58506" y="314496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1FCA4-1263-4776-86D1-7A81C7193E4A}">
      <dsp:nvSpPr>
        <dsp:cNvPr id="0" name=""/>
        <dsp:cNvSpPr/>
      </dsp:nvSpPr>
      <dsp:spPr>
        <a:xfrm>
          <a:off x="887519" y="1677314"/>
          <a:ext cx="7709854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 ศาลากลางจังหวัดมุกดาหาร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887519" y="1677314"/>
        <a:ext cx="7709854" cy="838657"/>
      </dsp:txXfrm>
    </dsp:sp>
    <dsp:sp modelId="{D3EB224B-1000-4562-B7DF-7005899F69FD}">
      <dsp:nvSpPr>
        <dsp:cNvPr id="0" name=""/>
        <dsp:cNvSpPr/>
      </dsp:nvSpPr>
      <dsp:spPr>
        <a:xfrm>
          <a:off x="363358" y="1572482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E5A25-82D9-4705-B8A4-FC6E01817749}">
      <dsp:nvSpPr>
        <dsp:cNvPr id="0" name=""/>
        <dsp:cNvSpPr/>
      </dsp:nvSpPr>
      <dsp:spPr>
        <a:xfrm>
          <a:off x="582667" y="2935300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7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2935300"/>
        <a:ext cx="8014706" cy="838657"/>
      </dsp:txXfrm>
    </dsp:sp>
    <dsp:sp modelId="{B2EE6333-E87C-4593-A98D-348456049CBF}">
      <dsp:nvSpPr>
        <dsp:cNvPr id="0" name=""/>
        <dsp:cNvSpPr/>
      </dsp:nvSpPr>
      <dsp:spPr>
        <a:xfrm>
          <a:off x="58506" y="2830468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5A48F-4F65-4BB1-B133-AC6FE7ED6C44}">
      <dsp:nvSpPr>
        <dsp:cNvPr id="0" name=""/>
        <dsp:cNvSpPr/>
      </dsp:nvSpPr>
      <dsp:spPr>
        <a:xfrm>
          <a:off x="-4740608" y="-726645"/>
          <a:ext cx="5646577" cy="5646577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8C1B1-D79E-42B5-AD16-256B2BED3B16}">
      <dsp:nvSpPr>
        <dsp:cNvPr id="0" name=""/>
        <dsp:cNvSpPr/>
      </dsp:nvSpPr>
      <dsp:spPr>
        <a:xfrm>
          <a:off x="582667" y="419328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7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พฤษภาคม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419328"/>
        <a:ext cx="8014706" cy="838657"/>
      </dsp:txXfrm>
    </dsp:sp>
    <dsp:sp modelId="{179E2A0E-7987-4A91-A668-7728F190E499}">
      <dsp:nvSpPr>
        <dsp:cNvPr id="0" name=""/>
        <dsp:cNvSpPr/>
      </dsp:nvSpPr>
      <dsp:spPr>
        <a:xfrm>
          <a:off x="58506" y="314496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1FCA4-1263-4776-86D1-7A81C7193E4A}">
      <dsp:nvSpPr>
        <dsp:cNvPr id="0" name=""/>
        <dsp:cNvSpPr/>
      </dsp:nvSpPr>
      <dsp:spPr>
        <a:xfrm>
          <a:off x="887519" y="1677314"/>
          <a:ext cx="7709854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โรงแรมโฆษะ จังหวัดขอนแก่น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887519" y="1677314"/>
        <a:ext cx="7709854" cy="838657"/>
      </dsp:txXfrm>
    </dsp:sp>
    <dsp:sp modelId="{D3EB224B-1000-4562-B7DF-7005899F69FD}">
      <dsp:nvSpPr>
        <dsp:cNvPr id="0" name=""/>
        <dsp:cNvSpPr/>
      </dsp:nvSpPr>
      <dsp:spPr>
        <a:xfrm>
          <a:off x="363358" y="1572482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E5A25-82D9-4705-B8A4-FC6E01817749}">
      <dsp:nvSpPr>
        <dsp:cNvPr id="0" name=""/>
        <dsp:cNvSpPr/>
      </dsp:nvSpPr>
      <dsp:spPr>
        <a:xfrm>
          <a:off x="582667" y="2935300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การประชุม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37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2935300"/>
        <a:ext cx="8014706" cy="838657"/>
      </dsp:txXfrm>
    </dsp:sp>
    <dsp:sp modelId="{B2EE6333-E87C-4593-A98D-348456049CBF}">
      <dsp:nvSpPr>
        <dsp:cNvPr id="0" name=""/>
        <dsp:cNvSpPr/>
      </dsp:nvSpPr>
      <dsp:spPr>
        <a:xfrm>
          <a:off x="58506" y="2830468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5E8D35-BA6F-4F74-87C2-799B5DF9F809}">
      <dsp:nvSpPr>
        <dsp:cNvPr id="0" name=""/>
        <dsp:cNvSpPr/>
      </dsp:nvSpPr>
      <dsp:spPr>
        <a:xfrm>
          <a:off x="-5616822" y="-859990"/>
          <a:ext cx="6688533" cy="6688533"/>
        </a:xfrm>
        <a:prstGeom prst="blockArc">
          <a:avLst>
            <a:gd name="adj1" fmla="val 18900000"/>
            <a:gd name="adj2" fmla="val 2700000"/>
            <a:gd name="adj3" fmla="val 32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2B4979-98D1-47E8-8C88-B14CBC794552}">
      <dsp:nvSpPr>
        <dsp:cNvPr id="0" name=""/>
        <dsp:cNvSpPr/>
      </dsp:nvSpPr>
      <dsp:spPr>
        <a:xfrm>
          <a:off x="689635" y="383249"/>
          <a:ext cx="8253142" cy="12209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8758" tIns="55880" rIns="55880" bIns="55880" numCol="1" spcCol="1270" anchor="ctr" anchorCtr="0">
          <a:noAutofit/>
        </a:bodyPr>
        <a:lstStyle/>
        <a:p>
          <a:pPr lvl="0" algn="thaiDi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>
              <a:latin typeface="TH SarabunPSK" pitchFamily="34" charset="-34"/>
              <a:cs typeface="TH SarabunPSK" pitchFamily="34" charset="-34"/>
            </a:rPr>
            <a:t>เพื่อเสนอแนะอุตสาหกรรมเป้าหมายที่มีศักยภาพ และจัดลำดับความสำคัญของอุตสาหกรรมในพื้นที่ฝั่งตะวันตกของไทยตามแนวระเบียงเศรษฐกิจตะวันออก-ตะวันตก ที่สามารถเชื่อมโยงการผลิต การค้า และการลงทุนในพื้นที่ของไทยกับประเทศเพื่อนบ้าน</a:t>
          </a:r>
          <a:endParaRPr lang="th-TH" sz="22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689635" y="383249"/>
        <a:ext cx="8253142" cy="1220922"/>
      </dsp:txXfrm>
    </dsp:sp>
    <dsp:sp modelId="{DF9DC0B5-9312-4531-B163-1E6C43FA69A3}">
      <dsp:nvSpPr>
        <dsp:cNvPr id="0" name=""/>
        <dsp:cNvSpPr/>
      </dsp:nvSpPr>
      <dsp:spPr>
        <a:xfrm>
          <a:off x="68566" y="372641"/>
          <a:ext cx="1242138" cy="124213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92A73C-CC29-44A1-AD43-7C806B9ABFE3}">
      <dsp:nvSpPr>
        <dsp:cNvPr id="0" name=""/>
        <dsp:cNvSpPr/>
      </dsp:nvSpPr>
      <dsp:spPr>
        <a:xfrm>
          <a:off x="1050848" y="1828461"/>
          <a:ext cx="7891929" cy="13116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8758" tIns="55880" rIns="55880" bIns="55880" numCol="1" spcCol="1270" anchor="ctr" anchorCtr="0">
          <a:noAutofit/>
        </a:bodyPr>
        <a:lstStyle/>
        <a:p>
          <a:pPr lvl="0" algn="thaiDi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>
              <a:latin typeface="TH SarabunPSK" pitchFamily="34" charset="-34"/>
              <a:cs typeface="TH SarabunPSK" pitchFamily="34" charset="-34"/>
            </a:rPr>
            <a:t>เพื่อศึกษาและกำหนดรูปแบบทางเทคนิคและวิศวกรรม (</a:t>
          </a:r>
          <a:r>
            <a:rPr lang="en-US" sz="2200" kern="1200" dirty="0" smtClean="0">
              <a:latin typeface="TH SarabunPSK" pitchFamily="34" charset="-34"/>
              <a:cs typeface="TH SarabunPSK" pitchFamily="34" charset="-34"/>
            </a:rPr>
            <a:t>Conceptual Design) </a:t>
          </a:r>
          <a:r>
            <a:rPr lang="th-TH" sz="2200" kern="1200" dirty="0" smtClean="0">
              <a:latin typeface="TH SarabunPSK" pitchFamily="34" charset="-34"/>
              <a:cs typeface="TH SarabunPSK" pitchFamily="34" charset="-34"/>
            </a:rPr>
            <a:t>ของพื้นที่การพัฒนาเศรษฐกิจและอุตสาหกรรมฝั่งตะวันตกของไทย ที่บ่งบอกถึงการใช้ที่ดินและระบบกิจกรรมภายในพื้นที่ </a:t>
          </a:r>
          <a:r>
            <a:rPr lang="en-US" sz="2200" kern="1200" dirty="0" smtClean="0">
              <a:latin typeface="TH SarabunPSK" pitchFamily="34" charset="-34"/>
              <a:cs typeface="TH SarabunPSK" pitchFamily="34" charset="-34"/>
            </a:rPr>
            <a:t>(Land Use) </a:t>
          </a:r>
          <a:r>
            <a:rPr lang="th-TH" sz="2200" kern="1200" dirty="0" smtClean="0">
              <a:latin typeface="TH SarabunPSK" pitchFamily="34" charset="-34"/>
              <a:cs typeface="TH SarabunPSK" pitchFamily="34" charset="-34"/>
            </a:rPr>
            <a:t>เพื่อรองรับการพัฒนาการประกอบกิจการอุตสาหกรรมของภาคเอกชนที่สอคคล้องกับความต้องการของตลาด โดยคำนึงถึงผลกระทบต่อสิ่งแวดล้อม</a:t>
          </a:r>
          <a:endParaRPr lang="th-TH" sz="22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1050848" y="1828461"/>
        <a:ext cx="7891929" cy="1311628"/>
      </dsp:txXfrm>
    </dsp:sp>
    <dsp:sp modelId="{AFCB681F-C3FB-4904-AB81-450DE8F5A40F}">
      <dsp:nvSpPr>
        <dsp:cNvPr id="0" name=""/>
        <dsp:cNvSpPr/>
      </dsp:nvSpPr>
      <dsp:spPr>
        <a:xfrm>
          <a:off x="429779" y="1863207"/>
          <a:ext cx="1242138" cy="124213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678EC7-D4DE-45F4-8638-A884502FAA5E}">
      <dsp:nvSpPr>
        <dsp:cNvPr id="0" name=""/>
        <dsp:cNvSpPr/>
      </dsp:nvSpPr>
      <dsp:spPr>
        <a:xfrm>
          <a:off x="689635" y="3354950"/>
          <a:ext cx="8253142" cy="12397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8758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>
              <a:latin typeface="TH SarabunPSK" pitchFamily="34" charset="-34"/>
              <a:cs typeface="TH SarabunPSK" pitchFamily="34" charset="-34"/>
            </a:rPr>
            <a:t>เพื่อจัดทำแผนปฏิบัติการ </a:t>
          </a:r>
          <a:r>
            <a:rPr lang="en-US" sz="2200" kern="1200" dirty="0" smtClean="0">
              <a:latin typeface="TH SarabunPSK" pitchFamily="34" charset="-34"/>
              <a:cs typeface="TH SarabunPSK" pitchFamily="34" charset="-34"/>
            </a:rPr>
            <a:t>(Action Plan</a:t>
          </a:r>
          <a:r>
            <a:rPr lang="th-TH" sz="2200" kern="1200" dirty="0" smtClean="0">
              <a:latin typeface="TH SarabunPSK" pitchFamily="34" charset="-34"/>
              <a:cs typeface="TH SarabunPSK" pitchFamily="34" charset="-34"/>
            </a:rPr>
            <a:t>) และแผนบริหารการจัดการในการผลักดันและขับเคลื่อนยุทธศาสตร์การพัฒนาอุตสาหกรรมไทยในพื้นที่ผั่งตะวันตกตามแนวพื้นที่เศรษฐกิจตะวันออก-ตะวันตก เพื่อเชื่อมโยงประเทศเพื่อนบ้านไปสู่การปฏิบัติอย่างเป็นรูปธรรม</a:t>
          </a:r>
          <a:endParaRPr lang="th-TH" sz="22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689635" y="3354950"/>
        <a:ext cx="8253142" cy="1239782"/>
      </dsp:txXfrm>
    </dsp:sp>
    <dsp:sp modelId="{C68F82CE-5A1C-482A-8000-F08F0180078F}">
      <dsp:nvSpPr>
        <dsp:cNvPr id="0" name=""/>
        <dsp:cNvSpPr/>
      </dsp:nvSpPr>
      <dsp:spPr>
        <a:xfrm>
          <a:off x="68566" y="3353772"/>
          <a:ext cx="1242138" cy="124213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5A48F-4F65-4BB1-B133-AC6FE7ED6C44}">
      <dsp:nvSpPr>
        <dsp:cNvPr id="0" name=""/>
        <dsp:cNvSpPr/>
      </dsp:nvSpPr>
      <dsp:spPr>
        <a:xfrm>
          <a:off x="-4740608" y="-726645"/>
          <a:ext cx="5646577" cy="5646577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8C1B1-D79E-42B5-AD16-256B2BED3B16}">
      <dsp:nvSpPr>
        <dsp:cNvPr id="0" name=""/>
        <dsp:cNvSpPr/>
      </dsp:nvSpPr>
      <dsp:spPr>
        <a:xfrm>
          <a:off x="582667" y="419328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15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พฤษภาคม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419328"/>
        <a:ext cx="8014706" cy="838657"/>
      </dsp:txXfrm>
    </dsp:sp>
    <dsp:sp modelId="{179E2A0E-7987-4A91-A668-7728F190E499}">
      <dsp:nvSpPr>
        <dsp:cNvPr id="0" name=""/>
        <dsp:cNvSpPr/>
      </dsp:nvSpPr>
      <dsp:spPr>
        <a:xfrm>
          <a:off x="58506" y="314496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1FCA4-1263-4776-86D1-7A81C7193E4A}">
      <dsp:nvSpPr>
        <dsp:cNvPr id="0" name=""/>
        <dsp:cNvSpPr/>
      </dsp:nvSpPr>
      <dsp:spPr>
        <a:xfrm>
          <a:off x="887519" y="1677314"/>
          <a:ext cx="7709854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สำนักงานหอการค้า จังหวัดตาก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887519" y="1677314"/>
        <a:ext cx="7709854" cy="838657"/>
      </dsp:txXfrm>
    </dsp:sp>
    <dsp:sp modelId="{D3EB224B-1000-4562-B7DF-7005899F69FD}">
      <dsp:nvSpPr>
        <dsp:cNvPr id="0" name=""/>
        <dsp:cNvSpPr/>
      </dsp:nvSpPr>
      <dsp:spPr>
        <a:xfrm>
          <a:off x="363358" y="1572482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E5A25-82D9-4705-B8A4-FC6E01817749}">
      <dsp:nvSpPr>
        <dsp:cNvPr id="0" name=""/>
        <dsp:cNvSpPr/>
      </dsp:nvSpPr>
      <dsp:spPr>
        <a:xfrm>
          <a:off x="582667" y="2935300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การประชุม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46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2935300"/>
        <a:ext cx="8014706" cy="838657"/>
      </dsp:txXfrm>
    </dsp:sp>
    <dsp:sp modelId="{B2EE6333-E87C-4593-A98D-348456049CBF}">
      <dsp:nvSpPr>
        <dsp:cNvPr id="0" name=""/>
        <dsp:cNvSpPr/>
      </dsp:nvSpPr>
      <dsp:spPr>
        <a:xfrm>
          <a:off x="58506" y="2830468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5A48F-4F65-4BB1-B133-AC6FE7ED6C44}">
      <dsp:nvSpPr>
        <dsp:cNvPr id="0" name=""/>
        <dsp:cNvSpPr/>
      </dsp:nvSpPr>
      <dsp:spPr>
        <a:xfrm>
          <a:off x="-4740608" y="-726645"/>
          <a:ext cx="5646577" cy="5646577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8C1B1-D79E-42B5-AD16-256B2BED3B16}">
      <dsp:nvSpPr>
        <dsp:cNvPr id="0" name=""/>
        <dsp:cNvSpPr/>
      </dsp:nvSpPr>
      <dsp:spPr>
        <a:xfrm>
          <a:off x="582667" y="419328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9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กันยายน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419328"/>
        <a:ext cx="8014706" cy="838657"/>
      </dsp:txXfrm>
    </dsp:sp>
    <dsp:sp modelId="{179E2A0E-7987-4A91-A668-7728F190E499}">
      <dsp:nvSpPr>
        <dsp:cNvPr id="0" name=""/>
        <dsp:cNvSpPr/>
      </dsp:nvSpPr>
      <dsp:spPr>
        <a:xfrm>
          <a:off x="58506" y="353137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1FCA4-1263-4776-86D1-7A81C7193E4A}">
      <dsp:nvSpPr>
        <dsp:cNvPr id="0" name=""/>
        <dsp:cNvSpPr/>
      </dsp:nvSpPr>
      <dsp:spPr>
        <a:xfrm>
          <a:off x="887519" y="1677314"/>
          <a:ext cx="7709854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 ศาลากลางจังหวัดมุกดาหาร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887519" y="1677314"/>
        <a:ext cx="7709854" cy="838657"/>
      </dsp:txXfrm>
    </dsp:sp>
    <dsp:sp modelId="{D3EB224B-1000-4562-B7DF-7005899F69FD}">
      <dsp:nvSpPr>
        <dsp:cNvPr id="0" name=""/>
        <dsp:cNvSpPr/>
      </dsp:nvSpPr>
      <dsp:spPr>
        <a:xfrm>
          <a:off x="363358" y="1572482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E5A25-82D9-4705-B8A4-FC6E01817749}">
      <dsp:nvSpPr>
        <dsp:cNvPr id="0" name=""/>
        <dsp:cNvSpPr/>
      </dsp:nvSpPr>
      <dsp:spPr>
        <a:xfrm>
          <a:off x="582667" y="2935300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ผู้เข้าร่วมประชุม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35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2935300"/>
        <a:ext cx="8014706" cy="838657"/>
      </dsp:txXfrm>
    </dsp:sp>
    <dsp:sp modelId="{B2EE6333-E87C-4593-A98D-348456049CBF}">
      <dsp:nvSpPr>
        <dsp:cNvPr id="0" name=""/>
        <dsp:cNvSpPr/>
      </dsp:nvSpPr>
      <dsp:spPr>
        <a:xfrm>
          <a:off x="58506" y="2830468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5A48F-4F65-4BB1-B133-AC6FE7ED6C44}">
      <dsp:nvSpPr>
        <dsp:cNvPr id="0" name=""/>
        <dsp:cNvSpPr/>
      </dsp:nvSpPr>
      <dsp:spPr>
        <a:xfrm>
          <a:off x="-4740608" y="-726645"/>
          <a:ext cx="5646577" cy="5646577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8C1B1-D79E-42B5-AD16-256B2BED3B16}">
      <dsp:nvSpPr>
        <dsp:cNvPr id="0" name=""/>
        <dsp:cNvSpPr/>
      </dsp:nvSpPr>
      <dsp:spPr>
        <a:xfrm>
          <a:off x="582667" y="419328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19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กันยายน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419328"/>
        <a:ext cx="8014706" cy="838657"/>
      </dsp:txXfrm>
    </dsp:sp>
    <dsp:sp modelId="{179E2A0E-7987-4A91-A668-7728F190E499}">
      <dsp:nvSpPr>
        <dsp:cNvPr id="0" name=""/>
        <dsp:cNvSpPr/>
      </dsp:nvSpPr>
      <dsp:spPr>
        <a:xfrm>
          <a:off x="58506" y="353137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1FCA4-1263-4776-86D1-7A81C7193E4A}">
      <dsp:nvSpPr>
        <dsp:cNvPr id="0" name=""/>
        <dsp:cNvSpPr/>
      </dsp:nvSpPr>
      <dsp:spPr>
        <a:xfrm>
          <a:off x="887519" y="1677314"/>
          <a:ext cx="7709854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โรงแรมเซ็นทาราแม่สอด  อำเภอแม่สอด  จังหวัดตาก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887519" y="1677314"/>
        <a:ext cx="7709854" cy="838657"/>
      </dsp:txXfrm>
    </dsp:sp>
    <dsp:sp modelId="{D3EB224B-1000-4562-B7DF-7005899F69FD}">
      <dsp:nvSpPr>
        <dsp:cNvPr id="0" name=""/>
        <dsp:cNvSpPr/>
      </dsp:nvSpPr>
      <dsp:spPr>
        <a:xfrm>
          <a:off x="363358" y="1572482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E5A25-82D9-4705-B8A4-FC6E01817749}">
      <dsp:nvSpPr>
        <dsp:cNvPr id="0" name=""/>
        <dsp:cNvSpPr/>
      </dsp:nvSpPr>
      <dsp:spPr>
        <a:xfrm>
          <a:off x="582667" y="2935300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ผู้เข้าร่วมประชุม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229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2935300"/>
        <a:ext cx="8014706" cy="838657"/>
      </dsp:txXfrm>
    </dsp:sp>
    <dsp:sp modelId="{B2EE6333-E87C-4593-A98D-348456049CBF}">
      <dsp:nvSpPr>
        <dsp:cNvPr id="0" name=""/>
        <dsp:cNvSpPr/>
      </dsp:nvSpPr>
      <dsp:spPr>
        <a:xfrm>
          <a:off x="58506" y="2830468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BDA0F6-4B58-4EF9-9026-50FCFCD1A66A}">
      <dsp:nvSpPr>
        <dsp:cNvPr id="0" name=""/>
        <dsp:cNvSpPr/>
      </dsp:nvSpPr>
      <dsp:spPr>
        <a:xfrm>
          <a:off x="2666853" y="-123453"/>
          <a:ext cx="3204042" cy="127587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u="sng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ยุทธศาสตร์ที่ </a:t>
          </a:r>
          <a:r>
            <a:rPr lang="en-US" sz="2000" b="1" u="sng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1</a:t>
          </a:r>
          <a:r>
            <a:rPr lang="en-US" sz="20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th-TH" sz="2000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การส่งเสริมการพัฒนาอุตสาหกรรมเป้าหมายของพื้นที่ตามแนว </a:t>
          </a:r>
          <a:r>
            <a:rPr lang="en-US" sz="2000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EWEC</a:t>
          </a:r>
          <a:endParaRPr lang="th-TH" sz="2000" kern="1200" dirty="0">
            <a:solidFill>
              <a:schemeClr val="tx1"/>
            </a:solidFill>
          </a:endParaRPr>
        </a:p>
      </dsp:txBody>
      <dsp:txXfrm>
        <a:off x="2729136" y="-61170"/>
        <a:ext cx="3079476" cy="1151304"/>
      </dsp:txXfrm>
    </dsp:sp>
    <dsp:sp modelId="{9AE62851-8C2D-46DD-9E3A-E49C9DA9AC3A}">
      <dsp:nvSpPr>
        <dsp:cNvPr id="0" name=""/>
        <dsp:cNvSpPr/>
      </dsp:nvSpPr>
      <dsp:spPr>
        <a:xfrm>
          <a:off x="1748032" y="428440"/>
          <a:ext cx="4616890" cy="4616890"/>
        </a:xfrm>
        <a:custGeom>
          <a:avLst/>
          <a:gdLst/>
          <a:ahLst/>
          <a:cxnLst/>
          <a:rect l="0" t="0" r="0" b="0"/>
          <a:pathLst>
            <a:path>
              <a:moveTo>
                <a:pt x="4038252" y="779823"/>
              </a:moveTo>
              <a:arcTo wR="2308445" hR="2308445" stAng="19111988" swAng="338544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00D802-894D-4931-851C-12EFA6EDD599}">
      <dsp:nvSpPr>
        <dsp:cNvPr id="0" name=""/>
        <dsp:cNvSpPr/>
      </dsp:nvSpPr>
      <dsp:spPr>
        <a:xfrm>
          <a:off x="4359868" y="1447784"/>
          <a:ext cx="4021780" cy="171832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u="sng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ยุทธศาสตร์ที่ </a:t>
          </a:r>
          <a:r>
            <a:rPr lang="en-US" sz="2000" b="1" u="sng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2</a:t>
          </a:r>
          <a:r>
            <a:rPr lang="en-US" sz="20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th-TH" sz="2000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การพัฒนาระบบโครงสร้างพื้นฐานและระบบโลจิสติกส์เพื่อรองรับการพัฒนาในภาคอุตสาหกรรม ศูนย์กลางการค้า การบริการ          โลจิสติกส์ และการขนส่ง</a:t>
          </a:r>
          <a:endParaRPr lang="th-TH" sz="2000" kern="1200" dirty="0">
            <a:solidFill>
              <a:schemeClr val="tx1"/>
            </a:solidFill>
          </a:endParaRPr>
        </a:p>
      </dsp:txBody>
      <dsp:txXfrm>
        <a:off x="4443750" y="1531666"/>
        <a:ext cx="3854016" cy="1550561"/>
      </dsp:txXfrm>
    </dsp:sp>
    <dsp:sp modelId="{BDFCC971-73A3-46AC-855E-ACC03E7AA41E}">
      <dsp:nvSpPr>
        <dsp:cNvPr id="0" name=""/>
        <dsp:cNvSpPr/>
      </dsp:nvSpPr>
      <dsp:spPr>
        <a:xfrm>
          <a:off x="1852615" y="310574"/>
          <a:ext cx="4616890" cy="4616890"/>
        </a:xfrm>
        <a:custGeom>
          <a:avLst/>
          <a:gdLst/>
          <a:ahLst/>
          <a:cxnLst/>
          <a:rect l="0" t="0" r="0" b="0"/>
          <a:pathLst>
            <a:path>
              <a:moveTo>
                <a:pt x="4528687" y="2940458"/>
              </a:moveTo>
              <a:arcTo wR="2308445" hR="2308445" stAng="953371" swAng="393434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09C13C-5E1D-4C1D-AF9F-AC799D3061A1}">
      <dsp:nvSpPr>
        <dsp:cNvPr id="0" name=""/>
        <dsp:cNvSpPr/>
      </dsp:nvSpPr>
      <dsp:spPr>
        <a:xfrm>
          <a:off x="4114250" y="3580969"/>
          <a:ext cx="3586667" cy="127323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u="sng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ยุทธศาสตร์ที่ </a:t>
          </a:r>
          <a:r>
            <a:rPr lang="en-US" sz="2000" b="1" u="sng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3</a:t>
          </a:r>
          <a:r>
            <a:rPr lang="en-US" sz="20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th-TH" sz="2000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พัฒนาการเชื่อมโยงฐานการผลิตอุตสาหกรรมเป้าหมายเพื่อนำไปสู่การเชื่อมโยงระดับภูมิภาค</a:t>
          </a:r>
          <a:endParaRPr lang="th-TH" sz="2000" kern="1200" dirty="0">
            <a:solidFill>
              <a:schemeClr val="tx1"/>
            </a:solidFill>
          </a:endParaRPr>
        </a:p>
      </dsp:txBody>
      <dsp:txXfrm>
        <a:off x="4176404" y="3643123"/>
        <a:ext cx="3462359" cy="1148930"/>
      </dsp:txXfrm>
    </dsp:sp>
    <dsp:sp modelId="{B54D8AB6-55C4-440E-A998-E807BE94A1CB}">
      <dsp:nvSpPr>
        <dsp:cNvPr id="0" name=""/>
        <dsp:cNvSpPr/>
      </dsp:nvSpPr>
      <dsp:spPr>
        <a:xfrm>
          <a:off x="1759331" y="488031"/>
          <a:ext cx="4616890" cy="4616890"/>
        </a:xfrm>
        <a:custGeom>
          <a:avLst/>
          <a:gdLst/>
          <a:ahLst/>
          <a:cxnLst/>
          <a:rect l="0" t="0" r="0" b="0"/>
          <a:pathLst>
            <a:path>
              <a:moveTo>
                <a:pt x="2975273" y="4518480"/>
              </a:moveTo>
              <a:arcTo wR="2308445" hR="2308445" stAng="4392599" swAng="1938920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154F68-AAEE-4DB6-B2D0-22E2D3C4D645}">
      <dsp:nvSpPr>
        <dsp:cNvPr id="0" name=""/>
        <dsp:cNvSpPr/>
      </dsp:nvSpPr>
      <dsp:spPr>
        <a:xfrm>
          <a:off x="514840" y="3190489"/>
          <a:ext cx="3295750" cy="168630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u="sng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ยุทธศาสตร์ที่ </a:t>
          </a:r>
          <a:r>
            <a:rPr lang="en-US" sz="2000" b="1" u="sng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4</a:t>
          </a:r>
          <a:r>
            <a:rPr lang="en-US" sz="20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th-TH" sz="2000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การพัฒนาปัจจัยแวดล้อมด้านสิทธิประโยชน์ และกฎระเบียบที่เกี่ยวข้องกับการพัฒนาอุตสาหกรรม</a:t>
          </a:r>
          <a:endParaRPr lang="th-TH" sz="2000" kern="1200" dirty="0">
            <a:solidFill>
              <a:schemeClr val="tx1"/>
            </a:solidFill>
          </a:endParaRPr>
        </a:p>
      </dsp:txBody>
      <dsp:txXfrm>
        <a:off x="597159" y="3272808"/>
        <a:ext cx="3131112" cy="1521671"/>
      </dsp:txXfrm>
    </dsp:sp>
    <dsp:sp modelId="{ADAB8393-35A3-4364-B117-B57FBF7D4543}">
      <dsp:nvSpPr>
        <dsp:cNvPr id="0" name=""/>
        <dsp:cNvSpPr/>
      </dsp:nvSpPr>
      <dsp:spPr>
        <a:xfrm>
          <a:off x="1782329" y="325808"/>
          <a:ext cx="4616890" cy="4616890"/>
        </a:xfrm>
        <a:custGeom>
          <a:avLst/>
          <a:gdLst/>
          <a:ahLst/>
          <a:cxnLst/>
          <a:rect l="0" t="0" r="0" b="0"/>
          <a:pathLst>
            <a:path>
              <a:moveTo>
                <a:pt x="46148" y="2767718"/>
              </a:moveTo>
              <a:arcTo wR="2308445" hR="2308445" stAng="10111453" swAng="445545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3CE868-2726-45AA-BD0A-892F61DD8F3A}">
      <dsp:nvSpPr>
        <dsp:cNvPr id="0" name=""/>
        <dsp:cNvSpPr/>
      </dsp:nvSpPr>
      <dsp:spPr>
        <a:xfrm>
          <a:off x="350" y="1447868"/>
          <a:ext cx="3804135" cy="1250146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u="sng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ยุทธศาสตร์ที่ </a:t>
          </a:r>
          <a:r>
            <a:rPr lang="en-US" sz="2000" b="1" u="sng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5</a:t>
          </a:r>
          <a:r>
            <a:rPr lang="en-US" sz="20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 </a:t>
          </a:r>
          <a:r>
            <a:rPr lang="th-TH" sz="2000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การส่งเสริมการบริหารจัดการด้านสังคมสิ่งแวดล้อมเพื่อการพัฒนาอย่างมีประสิทธิภาพและยั่งยืน</a:t>
          </a:r>
          <a:endParaRPr lang="th-TH" sz="2000" kern="1200" dirty="0">
            <a:solidFill>
              <a:schemeClr val="tx1"/>
            </a:solidFill>
          </a:endParaRPr>
        </a:p>
      </dsp:txBody>
      <dsp:txXfrm>
        <a:off x="61377" y="1508895"/>
        <a:ext cx="3682081" cy="1128092"/>
      </dsp:txXfrm>
    </dsp:sp>
    <dsp:sp modelId="{49DD07AA-D974-4CA1-A352-7E8E7EEDAA25}">
      <dsp:nvSpPr>
        <dsp:cNvPr id="0" name=""/>
        <dsp:cNvSpPr/>
      </dsp:nvSpPr>
      <dsp:spPr>
        <a:xfrm>
          <a:off x="1688422" y="616253"/>
          <a:ext cx="4616890" cy="4616890"/>
        </a:xfrm>
        <a:custGeom>
          <a:avLst/>
          <a:gdLst/>
          <a:ahLst/>
          <a:cxnLst/>
          <a:rect l="0" t="0" r="0" b="0"/>
          <a:pathLst>
            <a:path>
              <a:moveTo>
                <a:pt x="613955" y="740763"/>
              </a:moveTo>
              <a:arcTo wR="2308445" hR="2308445" stAng="13366434" swAng="542709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D71495-C14B-49F4-A575-1E1844792370}">
      <dsp:nvSpPr>
        <dsp:cNvPr id="0" name=""/>
        <dsp:cNvSpPr/>
      </dsp:nvSpPr>
      <dsp:spPr>
        <a:xfrm rot="5400000">
          <a:off x="4613345" y="-2488916"/>
          <a:ext cx="1994010" cy="7053547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0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นายพิษณุ สุวรรณะชฎ เอกอัคราชทูตไทย ณ กรุงย่างกุ้ง</a:t>
          </a:r>
          <a:endParaRPr lang="th-TH" sz="2400" b="0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0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กรมส่งเสริมอุตสาหกรรม กระทรวงอุตสาหกรรม</a:t>
          </a:r>
          <a:endParaRPr lang="th-TH" sz="2400" b="0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สำนักงานคณะกรรมการส่งเสริมการลงทุน </a:t>
          </a:r>
          <a:r>
            <a:rPr lang="en-US" sz="2400" b="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(</a:t>
          </a:r>
          <a:r>
            <a:rPr lang="en-US" sz="2400" b="0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BOI)/</a:t>
          </a:r>
          <a:r>
            <a:rPr lang="th-TH" sz="2400" b="0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สภาอุตสาหกรรม</a:t>
          </a:r>
          <a:r>
            <a:rPr lang="en-US" sz="2400" b="0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/</a:t>
          </a:r>
          <a:r>
            <a:rPr lang="th-TH" sz="2400" b="0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หอการค้า</a:t>
          </a:r>
          <a:endParaRPr lang="th-TH" sz="2400" b="0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b="0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พื้นที่ </a:t>
          </a:r>
          <a:r>
            <a:rPr lang="en-US" sz="2400" b="0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EWEC : </a:t>
          </a:r>
          <a:r>
            <a:rPr lang="th-TH" sz="2400" b="0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ตาก สุโขทัย พิษณุโลก เพชรบูรณ์ ชัยภูมิ ขอนแก่น              	 	      มหาสารคาม กาฬสินธุ์ และมุกดาหาร</a:t>
          </a:r>
          <a:endParaRPr lang="th-TH" sz="2400" b="0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-5400000">
        <a:off x="2083577" y="138192"/>
        <a:ext cx="6956207" cy="1799330"/>
      </dsp:txXfrm>
    </dsp:sp>
    <dsp:sp modelId="{30F76570-0319-4BB3-89F5-C3AE0AFB2F4A}">
      <dsp:nvSpPr>
        <dsp:cNvPr id="0" name=""/>
        <dsp:cNvSpPr/>
      </dsp:nvSpPr>
      <dsp:spPr>
        <a:xfrm>
          <a:off x="763" y="2648"/>
          <a:ext cx="2082813" cy="2070417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การสัมภาษณ์</a:t>
          </a:r>
          <a:endParaRPr lang="th-TH" sz="24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01832" y="103717"/>
        <a:ext cx="1880675" cy="1868279"/>
      </dsp:txXfrm>
    </dsp:sp>
    <dsp:sp modelId="{6F8315EB-E38A-4DFA-B9B1-B204DF660104}">
      <dsp:nvSpPr>
        <dsp:cNvPr id="0" name=""/>
        <dsp:cNvSpPr/>
      </dsp:nvSpPr>
      <dsp:spPr>
        <a:xfrm rot="5400000">
          <a:off x="5377031" y="-682129"/>
          <a:ext cx="907488" cy="6624921"/>
        </a:xfrm>
        <a:prstGeom prst="round2SameRect">
          <a:avLst/>
        </a:prstGeom>
        <a:solidFill>
          <a:schemeClr val="accent5">
            <a:tint val="40000"/>
            <a:alpha val="90000"/>
            <a:hueOff val="-3580161"/>
            <a:satOff val="16084"/>
            <a:lumOff val="1106"/>
            <a:alphaOff val="0"/>
          </a:schemeClr>
        </a:solidFill>
        <a:ln w="25400" cap="flat" cmpd="sng" algn="ctr">
          <a:solidFill>
            <a:schemeClr val="bg1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จังหวัดขอนแก่น </a:t>
          </a:r>
          <a:endParaRPr lang="th-TH" sz="24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จังหวัดดตาก</a:t>
          </a:r>
          <a:endParaRPr lang="th-TH" sz="24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-5400000">
        <a:off x="2518315" y="2220887"/>
        <a:ext cx="6580621" cy="818888"/>
      </dsp:txXfrm>
    </dsp:sp>
    <dsp:sp modelId="{9D0180E8-5111-48D6-A0C5-93ED305DE535}">
      <dsp:nvSpPr>
        <dsp:cNvPr id="0" name=""/>
        <dsp:cNvSpPr/>
      </dsp:nvSpPr>
      <dsp:spPr>
        <a:xfrm>
          <a:off x="763" y="2183410"/>
          <a:ext cx="2517550" cy="893840"/>
        </a:xfrm>
        <a:prstGeom prst="round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ประชุมกลุ่มย่อย</a:t>
          </a:r>
          <a:endParaRPr lang="th-TH" sz="24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44397" y="2227044"/>
        <a:ext cx="2430282" cy="806572"/>
      </dsp:txXfrm>
    </dsp:sp>
    <dsp:sp modelId="{D1AA3A36-F8FB-45CF-920C-47ABEDE8DE80}">
      <dsp:nvSpPr>
        <dsp:cNvPr id="0" name=""/>
        <dsp:cNvSpPr/>
      </dsp:nvSpPr>
      <dsp:spPr>
        <a:xfrm rot="5400000">
          <a:off x="5534548" y="488956"/>
          <a:ext cx="881467" cy="6335861"/>
        </a:xfrm>
        <a:prstGeom prst="round2SameRect">
          <a:avLst/>
        </a:prstGeom>
        <a:solidFill>
          <a:schemeClr val="accent5">
            <a:tint val="40000"/>
            <a:alpha val="90000"/>
            <a:hueOff val="-7160321"/>
            <a:satOff val="32169"/>
            <a:lumOff val="2211"/>
            <a:alphaOff val="0"/>
          </a:schemeClr>
        </a:solidFill>
        <a:ln w="25400" cap="flat" cmpd="sng" algn="ctr">
          <a:solidFill>
            <a:schemeClr val="bg1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จังหวัดมุกดาหาร</a:t>
          </a:r>
          <a:endParaRPr lang="th-TH" sz="24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-5400000">
        <a:off x="2807351" y="3259183"/>
        <a:ext cx="6292831" cy="795407"/>
      </dsp:txXfrm>
    </dsp:sp>
    <dsp:sp modelId="{AB22C266-31FC-4886-A33B-D470F855FFBA}">
      <dsp:nvSpPr>
        <dsp:cNvPr id="0" name=""/>
        <dsp:cNvSpPr/>
      </dsp:nvSpPr>
      <dsp:spPr>
        <a:xfrm>
          <a:off x="763" y="3187596"/>
          <a:ext cx="2806587" cy="938582"/>
        </a:xfrm>
        <a:prstGeom prst="round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การรับฟังความคิดเห็น</a:t>
          </a:r>
          <a:endParaRPr lang="th-TH" sz="24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46581" y="3233414"/>
        <a:ext cx="2714951" cy="846946"/>
      </dsp:txXfrm>
    </dsp:sp>
    <dsp:sp modelId="{F0050F08-8FB5-4BBC-9E27-4B4164A01215}">
      <dsp:nvSpPr>
        <dsp:cNvPr id="0" name=""/>
        <dsp:cNvSpPr/>
      </dsp:nvSpPr>
      <dsp:spPr>
        <a:xfrm rot="5400000">
          <a:off x="5804845" y="1818961"/>
          <a:ext cx="899356" cy="5766434"/>
        </a:xfrm>
        <a:prstGeom prst="round2SameRect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25400" cap="flat" cmpd="sng" algn="ctr">
          <a:solidFill>
            <a:schemeClr val="bg1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smtClean="0">
              <a:latin typeface="TH SarabunPSK" panose="020B0500040200020003" pitchFamily="34" charset="-34"/>
              <a:cs typeface="TH SarabunPSK" panose="020B0500040200020003" pitchFamily="34" charset="-34"/>
            </a:rPr>
            <a:t>อำเภอแม่</a:t>
          </a:r>
          <a:r>
            <a:rPr lang="th-TH" sz="24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สอด จังหวัดตาก</a:t>
          </a:r>
          <a:endParaRPr lang="th-TH" sz="24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-5400000">
        <a:off x="3371307" y="4296403"/>
        <a:ext cx="5722531" cy="811550"/>
      </dsp:txXfrm>
    </dsp:sp>
    <dsp:sp modelId="{3DFDD0F1-28D9-4303-A035-71BC3B45355E}">
      <dsp:nvSpPr>
        <dsp:cNvPr id="0" name=""/>
        <dsp:cNvSpPr/>
      </dsp:nvSpPr>
      <dsp:spPr>
        <a:xfrm>
          <a:off x="763" y="4229699"/>
          <a:ext cx="3370542" cy="944959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การจัดประชุมเผยแพร่ผลการศึกษา</a:t>
          </a:r>
          <a:endParaRPr lang="th-TH" sz="24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46892" y="4275828"/>
        <a:ext cx="3278284" cy="85270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5A48F-4F65-4BB1-B133-AC6FE7ED6C44}">
      <dsp:nvSpPr>
        <dsp:cNvPr id="0" name=""/>
        <dsp:cNvSpPr/>
      </dsp:nvSpPr>
      <dsp:spPr>
        <a:xfrm>
          <a:off x="-4740608" y="-726645"/>
          <a:ext cx="5646577" cy="5646577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8C1B1-D79E-42B5-AD16-256B2BED3B16}">
      <dsp:nvSpPr>
        <dsp:cNvPr id="0" name=""/>
        <dsp:cNvSpPr/>
      </dsp:nvSpPr>
      <dsp:spPr>
        <a:xfrm>
          <a:off x="582667" y="419328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14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กันยายน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419328"/>
        <a:ext cx="8014706" cy="838657"/>
      </dsp:txXfrm>
    </dsp:sp>
    <dsp:sp modelId="{179E2A0E-7987-4A91-A668-7728F190E499}">
      <dsp:nvSpPr>
        <dsp:cNvPr id="0" name=""/>
        <dsp:cNvSpPr/>
      </dsp:nvSpPr>
      <dsp:spPr>
        <a:xfrm>
          <a:off x="58506" y="314496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1FCA4-1263-4776-86D1-7A81C7193E4A}">
      <dsp:nvSpPr>
        <dsp:cNvPr id="0" name=""/>
        <dsp:cNvSpPr/>
      </dsp:nvSpPr>
      <dsp:spPr>
        <a:xfrm>
          <a:off x="887519" y="1677314"/>
          <a:ext cx="7709854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โรงแรม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JW Marriott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กรุงเทพฯ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887519" y="1677314"/>
        <a:ext cx="7709854" cy="838657"/>
      </dsp:txXfrm>
    </dsp:sp>
    <dsp:sp modelId="{D3EB224B-1000-4562-B7DF-7005899F69FD}">
      <dsp:nvSpPr>
        <dsp:cNvPr id="0" name=""/>
        <dsp:cNvSpPr/>
      </dsp:nvSpPr>
      <dsp:spPr>
        <a:xfrm>
          <a:off x="363358" y="1572482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E5A25-82D9-4705-B8A4-FC6E01817749}">
      <dsp:nvSpPr>
        <dsp:cNvPr id="0" name=""/>
        <dsp:cNvSpPr/>
      </dsp:nvSpPr>
      <dsp:spPr>
        <a:xfrm>
          <a:off x="582667" y="2935300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1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2935300"/>
        <a:ext cx="8014706" cy="838657"/>
      </dsp:txXfrm>
    </dsp:sp>
    <dsp:sp modelId="{B2EE6333-E87C-4593-A98D-348456049CBF}">
      <dsp:nvSpPr>
        <dsp:cNvPr id="0" name=""/>
        <dsp:cNvSpPr/>
      </dsp:nvSpPr>
      <dsp:spPr>
        <a:xfrm>
          <a:off x="58506" y="2830468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5A48F-4F65-4BB1-B133-AC6FE7ED6C44}">
      <dsp:nvSpPr>
        <dsp:cNvPr id="0" name=""/>
        <dsp:cNvSpPr/>
      </dsp:nvSpPr>
      <dsp:spPr>
        <a:xfrm>
          <a:off x="-4740608" y="-726645"/>
          <a:ext cx="5646577" cy="5646577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8C1B1-D79E-42B5-AD16-256B2BED3B16}">
      <dsp:nvSpPr>
        <dsp:cNvPr id="0" name=""/>
        <dsp:cNvSpPr/>
      </dsp:nvSpPr>
      <dsp:spPr>
        <a:xfrm>
          <a:off x="582667" y="419328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419328"/>
        <a:ext cx="8014706" cy="838657"/>
      </dsp:txXfrm>
    </dsp:sp>
    <dsp:sp modelId="{179E2A0E-7987-4A91-A668-7728F190E499}">
      <dsp:nvSpPr>
        <dsp:cNvPr id="0" name=""/>
        <dsp:cNvSpPr/>
      </dsp:nvSpPr>
      <dsp:spPr>
        <a:xfrm>
          <a:off x="58506" y="314496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1FCA4-1263-4776-86D1-7A81C7193E4A}">
      <dsp:nvSpPr>
        <dsp:cNvPr id="0" name=""/>
        <dsp:cNvSpPr/>
      </dsp:nvSpPr>
      <dsp:spPr>
        <a:xfrm>
          <a:off x="887519" y="1677314"/>
          <a:ext cx="7709854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ห้องประชุมกรมส่งเสริมอุตสาหกรรม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887519" y="1677314"/>
        <a:ext cx="7709854" cy="838657"/>
      </dsp:txXfrm>
    </dsp:sp>
    <dsp:sp modelId="{D3EB224B-1000-4562-B7DF-7005899F69FD}">
      <dsp:nvSpPr>
        <dsp:cNvPr id="0" name=""/>
        <dsp:cNvSpPr/>
      </dsp:nvSpPr>
      <dsp:spPr>
        <a:xfrm>
          <a:off x="363358" y="1572482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E5A25-82D9-4705-B8A4-FC6E01817749}">
      <dsp:nvSpPr>
        <dsp:cNvPr id="0" name=""/>
        <dsp:cNvSpPr/>
      </dsp:nvSpPr>
      <dsp:spPr>
        <a:xfrm>
          <a:off x="582667" y="2935300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2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2935300"/>
        <a:ext cx="8014706" cy="838657"/>
      </dsp:txXfrm>
    </dsp:sp>
    <dsp:sp modelId="{B2EE6333-E87C-4593-A98D-348456049CBF}">
      <dsp:nvSpPr>
        <dsp:cNvPr id="0" name=""/>
        <dsp:cNvSpPr/>
      </dsp:nvSpPr>
      <dsp:spPr>
        <a:xfrm>
          <a:off x="58506" y="2830468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5A48F-4F65-4BB1-B133-AC6FE7ED6C44}">
      <dsp:nvSpPr>
        <dsp:cNvPr id="0" name=""/>
        <dsp:cNvSpPr/>
      </dsp:nvSpPr>
      <dsp:spPr>
        <a:xfrm>
          <a:off x="-4740608" y="-726645"/>
          <a:ext cx="5646577" cy="5646577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8C1B1-D79E-42B5-AD16-256B2BED3B16}">
      <dsp:nvSpPr>
        <dsp:cNvPr id="0" name=""/>
        <dsp:cNvSpPr/>
      </dsp:nvSpPr>
      <dsp:spPr>
        <a:xfrm>
          <a:off x="582667" y="419328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419328"/>
        <a:ext cx="8014706" cy="838657"/>
      </dsp:txXfrm>
    </dsp:sp>
    <dsp:sp modelId="{179E2A0E-7987-4A91-A668-7728F190E499}">
      <dsp:nvSpPr>
        <dsp:cNvPr id="0" name=""/>
        <dsp:cNvSpPr/>
      </dsp:nvSpPr>
      <dsp:spPr>
        <a:xfrm>
          <a:off x="58506" y="314496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1FCA4-1263-4776-86D1-7A81C7193E4A}">
      <dsp:nvSpPr>
        <dsp:cNvPr id="0" name=""/>
        <dsp:cNvSpPr/>
      </dsp:nvSpPr>
      <dsp:spPr>
        <a:xfrm>
          <a:off x="887519" y="1677314"/>
          <a:ext cx="7709854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ห้องประชุมสำนักงานคณะกรรมการส่งเสริมการลงทุน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887519" y="1677314"/>
        <a:ext cx="7709854" cy="838657"/>
      </dsp:txXfrm>
    </dsp:sp>
    <dsp:sp modelId="{D3EB224B-1000-4562-B7DF-7005899F69FD}">
      <dsp:nvSpPr>
        <dsp:cNvPr id="0" name=""/>
        <dsp:cNvSpPr/>
      </dsp:nvSpPr>
      <dsp:spPr>
        <a:xfrm>
          <a:off x="363358" y="1572482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E5A25-82D9-4705-B8A4-FC6E01817749}">
      <dsp:nvSpPr>
        <dsp:cNvPr id="0" name=""/>
        <dsp:cNvSpPr/>
      </dsp:nvSpPr>
      <dsp:spPr>
        <a:xfrm>
          <a:off x="582667" y="2935300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2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2935300"/>
        <a:ext cx="8014706" cy="838657"/>
      </dsp:txXfrm>
    </dsp:sp>
    <dsp:sp modelId="{B2EE6333-E87C-4593-A98D-348456049CBF}">
      <dsp:nvSpPr>
        <dsp:cNvPr id="0" name=""/>
        <dsp:cNvSpPr/>
      </dsp:nvSpPr>
      <dsp:spPr>
        <a:xfrm>
          <a:off x="58506" y="2830468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5A48F-4F65-4BB1-B133-AC6FE7ED6C44}">
      <dsp:nvSpPr>
        <dsp:cNvPr id="0" name=""/>
        <dsp:cNvSpPr/>
      </dsp:nvSpPr>
      <dsp:spPr>
        <a:xfrm>
          <a:off x="-4740608" y="-726645"/>
          <a:ext cx="5646577" cy="5646577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8C1B1-D79E-42B5-AD16-256B2BED3B16}">
      <dsp:nvSpPr>
        <dsp:cNvPr id="0" name=""/>
        <dsp:cNvSpPr/>
      </dsp:nvSpPr>
      <dsp:spPr>
        <a:xfrm>
          <a:off x="582667" y="419328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4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เมษายน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419328"/>
        <a:ext cx="8014706" cy="838657"/>
      </dsp:txXfrm>
    </dsp:sp>
    <dsp:sp modelId="{179E2A0E-7987-4A91-A668-7728F190E499}">
      <dsp:nvSpPr>
        <dsp:cNvPr id="0" name=""/>
        <dsp:cNvSpPr/>
      </dsp:nvSpPr>
      <dsp:spPr>
        <a:xfrm>
          <a:off x="58506" y="314496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1FCA4-1263-4776-86D1-7A81C7193E4A}">
      <dsp:nvSpPr>
        <dsp:cNvPr id="0" name=""/>
        <dsp:cNvSpPr/>
      </dsp:nvSpPr>
      <dsp:spPr>
        <a:xfrm>
          <a:off x="887519" y="1677314"/>
          <a:ext cx="7709854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ห้องปฏิบัติการผู้ว่าราชการจังหวัดตาก ศาลากลางจังหวัดตาก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887519" y="1677314"/>
        <a:ext cx="7709854" cy="838657"/>
      </dsp:txXfrm>
    </dsp:sp>
    <dsp:sp modelId="{D3EB224B-1000-4562-B7DF-7005899F69FD}">
      <dsp:nvSpPr>
        <dsp:cNvPr id="0" name=""/>
        <dsp:cNvSpPr/>
      </dsp:nvSpPr>
      <dsp:spPr>
        <a:xfrm>
          <a:off x="363358" y="1572482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E5A25-82D9-4705-B8A4-FC6E01817749}">
      <dsp:nvSpPr>
        <dsp:cNvPr id="0" name=""/>
        <dsp:cNvSpPr/>
      </dsp:nvSpPr>
      <dsp:spPr>
        <a:xfrm>
          <a:off x="582667" y="2935300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1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2935300"/>
        <a:ext cx="8014706" cy="838657"/>
      </dsp:txXfrm>
    </dsp:sp>
    <dsp:sp modelId="{B2EE6333-E87C-4593-A98D-348456049CBF}">
      <dsp:nvSpPr>
        <dsp:cNvPr id="0" name=""/>
        <dsp:cNvSpPr/>
      </dsp:nvSpPr>
      <dsp:spPr>
        <a:xfrm>
          <a:off x="58506" y="2830468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5A48F-4F65-4BB1-B133-AC6FE7ED6C44}">
      <dsp:nvSpPr>
        <dsp:cNvPr id="0" name=""/>
        <dsp:cNvSpPr/>
      </dsp:nvSpPr>
      <dsp:spPr>
        <a:xfrm>
          <a:off x="-4740608" y="-726645"/>
          <a:ext cx="5646577" cy="5646577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8C1B1-D79E-42B5-AD16-256B2BED3B16}">
      <dsp:nvSpPr>
        <dsp:cNvPr id="0" name=""/>
        <dsp:cNvSpPr/>
      </dsp:nvSpPr>
      <dsp:spPr>
        <a:xfrm>
          <a:off x="582667" y="419328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วันที่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3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เมษายน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2556 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419328"/>
        <a:ext cx="8014706" cy="838657"/>
      </dsp:txXfrm>
    </dsp:sp>
    <dsp:sp modelId="{179E2A0E-7987-4A91-A668-7728F190E499}">
      <dsp:nvSpPr>
        <dsp:cNvPr id="0" name=""/>
        <dsp:cNvSpPr/>
      </dsp:nvSpPr>
      <dsp:spPr>
        <a:xfrm>
          <a:off x="58506" y="314496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1FCA4-1263-4776-86D1-7A81C7193E4A}">
      <dsp:nvSpPr>
        <dsp:cNvPr id="0" name=""/>
        <dsp:cNvSpPr/>
      </dsp:nvSpPr>
      <dsp:spPr>
        <a:xfrm>
          <a:off x="887519" y="1677314"/>
          <a:ext cx="7709854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สถานที่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ห้องประชุม สภาหอการค้าจังหวัดตาก (อำเภอแม่สอด)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887519" y="1677314"/>
        <a:ext cx="7709854" cy="838657"/>
      </dsp:txXfrm>
    </dsp:sp>
    <dsp:sp modelId="{D3EB224B-1000-4562-B7DF-7005899F69FD}">
      <dsp:nvSpPr>
        <dsp:cNvPr id="0" name=""/>
        <dsp:cNvSpPr/>
      </dsp:nvSpPr>
      <dsp:spPr>
        <a:xfrm>
          <a:off x="363358" y="1572482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1E5A25-82D9-4705-B8A4-FC6E01817749}">
      <dsp:nvSpPr>
        <dsp:cNvPr id="0" name=""/>
        <dsp:cNvSpPr/>
      </dsp:nvSpPr>
      <dsp:spPr>
        <a:xfrm>
          <a:off x="582667" y="2935300"/>
          <a:ext cx="8014706" cy="838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5684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จำนวนผู้เข้าร่วมการสัมภาษณ์ </a:t>
          </a:r>
          <a:r>
            <a:rPr lang="en-US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: 5 </a:t>
          </a:r>
          <a:r>
            <a:rPr lang="th-TH" sz="2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คน</a:t>
          </a:r>
          <a:endParaRPr lang="th-TH" sz="28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82667" y="2935300"/>
        <a:ext cx="8014706" cy="838657"/>
      </dsp:txXfrm>
    </dsp:sp>
    <dsp:sp modelId="{B2EE6333-E87C-4593-A98D-348456049CBF}">
      <dsp:nvSpPr>
        <dsp:cNvPr id="0" name=""/>
        <dsp:cNvSpPr/>
      </dsp:nvSpPr>
      <dsp:spPr>
        <a:xfrm>
          <a:off x="58506" y="2830468"/>
          <a:ext cx="1048321" cy="104832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A6A8DC-96B3-4E45-BDCC-62A76EA5CF21}" type="datetimeFigureOut">
              <a:rPr lang="th-TH" smtClean="0"/>
              <a:pPr/>
              <a:t>25/09/56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34129-97CB-4D9E-B903-4C8234AA378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14161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จากนั้นนำพื้นที่เป้าหมายทั้ง </a:t>
            </a:r>
            <a:r>
              <a:rPr lang="en-US" dirty="0" smtClean="0"/>
              <a:t>6 </a:t>
            </a:r>
            <a:r>
              <a:rPr lang="th-TH" dirty="0" smtClean="0"/>
              <a:t>พื้นที่ไปคัดเลือกแบบหลายหลักเกณฑ์</a:t>
            </a:r>
            <a:r>
              <a:rPr lang="th-TH" baseline="0" dirty="0" smtClean="0"/>
              <a:t> ด้านเศรษฐศาสตร์ วิศวกรรม สิ่งแวดล้อม และกายภาพ  ซึ่งจะต้องมีการหาน้ำหนักของทั้ง </a:t>
            </a:r>
            <a:r>
              <a:rPr lang="en-US" baseline="0" dirty="0" smtClean="0"/>
              <a:t>4</a:t>
            </a:r>
            <a:r>
              <a:rPr lang="th-TH" baseline="0" dirty="0" smtClean="0"/>
              <a:t>ปัจจัยจากผู้เชี่ยวชาญ ผู้ประกอบการในพื้นที่ ตลอดจนหน่วยงานราชการ/เอกชนที่เกี่ยวข้อง เพื่อให้ได้มาซึ่งค่าน้ำหนักของปัจจัยทั้ง </a:t>
            </a:r>
            <a:r>
              <a:rPr lang="en-US" baseline="0" dirty="0" smtClean="0"/>
              <a:t>4 </a:t>
            </a:r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ซึ่งในพื้นที่เขตเศรษฐกิจพิเศษนั้น</a:t>
            </a:r>
            <a:r>
              <a:rPr lang="th-TH" baseline="0" dirty="0" smtClean="0"/>
              <a:t> จะมีโครงการสร้างสะพานข้ามแม่น้ำ</a:t>
            </a:r>
            <a:r>
              <a:rPr lang="th-TH" baseline="0" dirty="0" err="1" smtClean="0"/>
              <a:t>เมย</a:t>
            </a:r>
            <a:r>
              <a:rPr lang="th-TH" baseline="0" dirty="0" smtClean="0"/>
              <a:t>แห่งที่ </a:t>
            </a:r>
            <a:r>
              <a:rPr lang="en-US" baseline="0" dirty="0" smtClean="0"/>
              <a:t>2</a:t>
            </a:r>
            <a:r>
              <a:rPr lang="th-TH" baseline="0" dirty="0" smtClean="0"/>
              <a:t> ซึ่งจะมีถนนตัดผ่านมีอยู่ </a:t>
            </a:r>
            <a:r>
              <a:rPr lang="en-US" baseline="0" dirty="0" smtClean="0"/>
              <a:t>3 </a:t>
            </a:r>
            <a:r>
              <a:rPr lang="th-TH" baseline="0" dirty="0" smtClean="0"/>
              <a:t>ทางเลือกด้วยกัน ซึ่งถนนหรือผังใหม่ดังกล่าวจะผ่านพื้นที่ตำบลท่าสายลวดและแม่ปะ ซึ่งถือเป็นตัวเลือกที่น่าสนใจในการผลักดันเป็นพื้นที่เป้าหมาย ของอ.แม่สอด </a:t>
            </a:r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ซึ่งในพื้นที่ </a:t>
            </a:r>
            <a:r>
              <a:rPr lang="en-US" dirty="0" smtClean="0"/>
              <a:t>concept</a:t>
            </a:r>
            <a:r>
              <a:rPr lang="en-US" baseline="0" dirty="0" smtClean="0"/>
              <a:t> design </a:t>
            </a:r>
            <a:r>
              <a:rPr lang="th-TH" baseline="0" dirty="0" smtClean="0"/>
              <a:t>จะประกอบด้วยพื้นที่เป้าหมายหลัก ,เป้าหมายรองและในอนาคต รวมไปถึงพื้นที่สีเขียว,สนับสนุนกิจกรรม และระบบบำบัดน้ำเสีย</a:t>
            </a:r>
          </a:p>
          <a:p>
            <a:r>
              <a:rPr lang="th-TH" baseline="0" dirty="0" smtClean="0"/>
              <a:t>โดย ในอำเภอแม่สอดนี้ ที่ผลักดันเป็นอุตสาหกรรมพลังงานทดแทน ได้แก่ เอ</a:t>
            </a:r>
            <a:r>
              <a:rPr lang="th-TH" baseline="0" dirty="0" err="1" smtClean="0"/>
              <a:t>ทานอล</a:t>
            </a:r>
            <a:r>
              <a:rPr lang="th-TH" baseline="0" dirty="0" smtClean="0"/>
              <a:t> ซึ่งมีการรับวัตถุดิบ(อ้อย) มาใช้ในการผลิต ซึ่งกากอ้อยที่ออกจากกระบวนการผลิต ยังสามารถนำมาผลิตกระแสไฟฟ้า ใช้ภายในเขตอุตสาหกรรม, ส่งออก นอกจากนี้ยังควรมีการส่งเสริมการปลูกไม้โตเร็ว ด้วยกระถินณรงค์ ซึ่งถือเป็น</a:t>
            </a:r>
            <a:r>
              <a:rPr lang="th-TH" baseline="0" dirty="0" err="1" smtClean="0"/>
              <a:t>ชีว</a:t>
            </a:r>
            <a:r>
              <a:rPr lang="th-TH" baseline="0" dirty="0" smtClean="0"/>
              <a:t>มวลมาใช้ในการผลิตกระแสไฟฟ้า เพื่อใช้ในการสนับสุนนการผลิต และถือเป็นอุตสาหกรรมสีเขียวอีกด้วย</a:t>
            </a:r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ซึ่งในพื้นที่ </a:t>
            </a:r>
            <a:r>
              <a:rPr lang="en-US" dirty="0" smtClean="0"/>
              <a:t>concept</a:t>
            </a:r>
            <a:r>
              <a:rPr lang="en-US" baseline="0" dirty="0" smtClean="0"/>
              <a:t> design </a:t>
            </a:r>
            <a:r>
              <a:rPr lang="th-TH" baseline="0" dirty="0" smtClean="0"/>
              <a:t>จะประกอบด้วยพื้นที่เป้าหมายหลัก ,เป้าหมายรองและในอนาคต รวมไปถึงพื้นที่สีเขียว,สนับสนุนกิจกรรม และระบบบำบัดน้ำเสีย</a:t>
            </a:r>
          </a:p>
          <a:p>
            <a:r>
              <a:rPr lang="th-TH" baseline="0" dirty="0" smtClean="0"/>
              <a:t>โดย ในอำเภอเมือง ขอนแก่นนี้ ที่ผลักดันเป็นอุตสาหกรรมพลังงานอาหาร ได้แก่ น้ำตาล ซึ่งมีการรับวัตถุดิบ(อ้อย) มาใช้ในการผลิต ซึ่งกากอ้อยที่ออกจากกระบวนการผลิต ยังสามารถนำมาผลิตกระแสไฟฟ้า ใช้ภายในเขตอุตสาหกรรม, ส่งออก ซึ่งอาจถือเป็นอุตสาหกรรมสีเขียวอีกด้วย</a:t>
            </a:r>
            <a:endParaRPr lang="th-TH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F2B21-29E9-47E9-90D7-0D1052A33D7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25/09/56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967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76823-4681-4772-8FF9-34001475826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25/09/56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930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6C749-30BA-4B87-9626-E53DD9A6F9D9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25/09/56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403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AD75-F2BC-4C30-8868-A1661643AC6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25/09/56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172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97DB-63C1-4236-92BD-5A203635712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25/09/56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485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D6F12-672C-4287-8939-7D49CBC5453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25/09/56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445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47AF8-5074-4529-8902-CF43AD24670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25/09/56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207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99C5D-A821-495E-A348-FA37AEA6D9B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25/09/56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179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6454B-691A-4822-995B-BE61252A6596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25/09/56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699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60F6-5DC0-4E6C-868B-13F6257594F9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25/09/56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360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165D7-7A42-4F29-B94F-31712CE1C01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25/09/56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054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8A4C5-5EE8-4C2D-9EA7-EE3F5C857F5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25/09/56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www.wallpaperpimper.com/wallpaper/Flower/Leaf/Green-Leaves-7-NEY87OAUR7-1680x1050.jpg"/>
          <p:cNvPicPr>
            <a:picLocks noChangeAspect="1" noChangeArrowheads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19" b="38893"/>
          <a:stretch/>
        </p:blipFill>
        <p:spPr bwMode="auto">
          <a:xfrm>
            <a:off x="-4175" y="0"/>
            <a:ext cx="9144000" cy="1102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3309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1.jpeg"/><Relationship Id="rId4" Type="http://schemas.openxmlformats.org/officeDocument/2006/relationships/image" Target="../media/image1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5.jpeg"/><Relationship Id="rId4" Type="http://schemas.openxmlformats.org/officeDocument/2006/relationships/image" Target="../media/image134.jpe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7" Type="http://schemas.openxmlformats.org/officeDocument/2006/relationships/image" Target="../media/image141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png"/><Relationship Id="rId5" Type="http://schemas.openxmlformats.org/officeDocument/2006/relationships/image" Target="../media/image139.png"/><Relationship Id="rId4" Type="http://schemas.openxmlformats.org/officeDocument/2006/relationships/image" Target="../media/image138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6.png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1.jpeg"/><Relationship Id="rId5" Type="http://schemas.openxmlformats.org/officeDocument/2006/relationships/image" Target="../media/image150.jpeg"/><Relationship Id="rId4" Type="http://schemas.openxmlformats.org/officeDocument/2006/relationships/image" Target="../media/image149.jpe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12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7" Type="http://schemas.openxmlformats.org/officeDocument/2006/relationships/image" Target="../media/image158.jpeg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7.jpeg"/><Relationship Id="rId5" Type="http://schemas.openxmlformats.org/officeDocument/2006/relationships/image" Target="../media/image156.jpeg"/><Relationship Id="rId4" Type="http://schemas.openxmlformats.org/officeDocument/2006/relationships/image" Target="../media/image15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131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jpeg"/><Relationship Id="rId5" Type="http://schemas.openxmlformats.org/officeDocument/2006/relationships/image" Target="../media/image163.jpeg"/><Relationship Id="rId4" Type="http://schemas.openxmlformats.org/officeDocument/2006/relationships/image" Target="../media/image162.jpe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8.jpeg"/><Relationship Id="rId4" Type="http://schemas.openxmlformats.org/officeDocument/2006/relationships/image" Target="../media/image16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emf"/><Relationship Id="rId5" Type="http://schemas.openxmlformats.org/officeDocument/2006/relationships/oleObject" Target="../embeddings/Microsoft_Excel_97-2003_Worksheet4.xls"/><Relationship Id="rId4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8.png"/><Relationship Id="rId5" Type="http://schemas.openxmlformats.org/officeDocument/2006/relationships/oleObject" Target="../embeddings/Microsoft_Excel_97-2003_Worksheet7.xls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8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9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1.png"/><Relationship Id="rId5" Type="http://schemas.openxmlformats.org/officeDocument/2006/relationships/oleObject" Target="../embeddings/Microsoft_Excel_97-2003_Worksheet10.xls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1.png"/><Relationship Id="rId5" Type="http://schemas.openxmlformats.org/officeDocument/2006/relationships/oleObject" Target="../embeddings/Microsoft_Excel_97-2003_Worksheet11.xls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64.jp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50912" y="557808"/>
            <a:ext cx="8229600" cy="1143000"/>
          </a:xfrm>
        </p:spPr>
        <p:txBody>
          <a:bodyPr>
            <a:noAutofit/>
          </a:bodyPr>
          <a:lstStyle/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รายงานฉบับสมบูรณ์</a:t>
            </a:r>
            <a:endParaRPr lang="th-TH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1"/>
            <a:ext cx="8507288" cy="1108720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en-US" b="1" dirty="0"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การจัดทำยุทธศาสตร์การพัฒนาอุตสาหกรรมไทย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/>
            </a:r>
            <a:br>
              <a:rPr lang="en-US" dirty="0">
                <a:latin typeface="TH SarabunPSK" pitchFamily="34" charset="-34"/>
                <a:cs typeface="TH SarabunPSK" pitchFamily="34" charset="-34"/>
              </a:rPr>
            </a:br>
            <a:r>
              <a:rPr lang="th-TH" b="1" dirty="0">
                <a:latin typeface="TH SarabunPSK" pitchFamily="34" charset="-34"/>
                <a:cs typeface="TH SarabunPSK" pitchFamily="34" charset="-34"/>
              </a:rPr>
              <a:t>ในพื้นที่ฝั่ง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ตะวันตกตามแนวพื้นที่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EWEC”</a:t>
            </a:r>
          </a:p>
          <a:p>
            <a:pPr marL="0" indent="0" algn="r">
              <a:buNone/>
            </a:pPr>
            <a:endParaRPr lang="th-TH" dirty="0"/>
          </a:p>
        </p:txBody>
      </p:sp>
      <p:sp>
        <p:nvSpPr>
          <p:cNvPr id="5" name="Rectangle 4"/>
          <p:cNvSpPr/>
          <p:nvPr/>
        </p:nvSpPr>
        <p:spPr>
          <a:xfrm>
            <a:off x="1203071" y="4436441"/>
            <a:ext cx="77732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algn="r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th-TH" altLang="zh-CN" b="1" dirty="0" smtClean="0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โดย</a:t>
            </a:r>
            <a:endParaRPr lang="en-US" altLang="zh-CN" dirty="0">
              <a:latin typeface="TH SarabunPSK" pitchFamily="34" charset="-34"/>
              <a:cs typeface="TH SarabunPSK" pitchFamily="34" charset="-34"/>
            </a:endParaRPr>
          </a:p>
          <a:p>
            <a:pPr lvl="0" indent="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th-TH" altLang="zh-CN" b="1" dirty="0" smtClean="0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มหาวิทยาลัยนเรศวร ร่วมกับ</a:t>
            </a:r>
          </a:p>
          <a:p>
            <a:pPr lvl="0" indent="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th-TH" altLang="zh-CN" b="1" dirty="0" smtClean="0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สำนักงาน</a:t>
            </a:r>
            <a:r>
              <a:rPr lang="th-TH" altLang="zh-CN" b="1" dirty="0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เศรษฐกิจ</a:t>
            </a:r>
            <a:r>
              <a:rPr lang="th-TH" altLang="zh-CN" b="1" dirty="0" smtClean="0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อุตสาหกรรม กระทรวง</a:t>
            </a:r>
            <a:r>
              <a:rPr lang="th-TH" altLang="zh-CN" b="1" dirty="0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อุตสาหกรรม</a:t>
            </a:r>
          </a:p>
          <a:p>
            <a:pPr lvl="0" indent="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endParaRPr lang="th-TH" altLang="zh-CN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6386" name="Picture 2" descr="E:\Proposal\Goverments\Industry\สศอ\EWEC\Picture EWEC\รุปภาพโครงการ 30_6_13\LogisTHA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60532"/>
            <a:ext cx="3294993" cy="466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4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1456"/>
            <a:ext cx="8229600" cy="121920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th-TH" b="1" dirty="0">
                <a:latin typeface="Angsana New" pitchFamily="18" charset="-34"/>
                <a:cs typeface="Angsana New" pitchFamily="18" charset="-34"/>
              </a:rPr>
              <a:t>มูลค่าการค้าชายแดนไทยรวมกับประเทศเพื่อน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บ้าน</a:t>
            </a:r>
          </a:p>
          <a:p>
            <a:pPr marL="0" indent="0" algn="r"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ใน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เขตพื้นที่ </a:t>
            </a:r>
            <a:r>
              <a:rPr lang="en-US" b="1" dirty="0">
                <a:latin typeface="Angsana New" pitchFamily="18" charset="-34"/>
                <a:cs typeface="Angsana New" pitchFamily="18" charset="-34"/>
              </a:rPr>
              <a:t>EWEC</a:t>
            </a:r>
          </a:p>
          <a:p>
            <a:pPr marL="0" indent="0">
              <a:buNone/>
            </a:pP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47800"/>
            <a:ext cx="7620325" cy="4856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401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สัมภาษณ์</a:t>
            </a:r>
            <a:b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ตาก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305" y="1687131"/>
            <a:ext cx="3465264" cy="584775"/>
          </a:xfrm>
          <a:prstGeom prst="rect">
            <a:avLst/>
          </a:prstGeom>
          <a:solidFill>
            <a:srgbClr val="FFFF66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 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ผู้ว่าราชการ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จังหวัดตาก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778551047"/>
              </p:ext>
            </p:extLst>
          </p:nvPr>
        </p:nvGraphicFramePr>
        <p:xfrm>
          <a:off x="283336" y="2271906"/>
          <a:ext cx="8654602" cy="4193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7100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สัมภาษณ์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ตาก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4" name="Picture 14" descr="F:\Picture EWEC\Interviews\2556-04-17 Tak\Tak 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03" y="1380499"/>
            <a:ext cx="3200378" cy="240874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15" descr="F:\Picture EWEC\Interviews\2556-04-17 Tak\Tak 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147" y="1380499"/>
            <a:ext cx="3200378" cy="240874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16" descr="F:\Picture EWEC\Interviews\2556-04-17 Tak\Tak 02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769" y="4034438"/>
            <a:ext cx="3200378" cy="240874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17" descr="F:\Picture EWEC\Interviews\2556-04-17 Tak\Tak 02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728" y="4034438"/>
            <a:ext cx="3200377" cy="239370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26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ตาก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304" y="1687131"/>
            <a:ext cx="3272760" cy="584775"/>
          </a:xfrm>
          <a:prstGeom prst="rect">
            <a:avLst/>
          </a:prstGeom>
          <a:solidFill>
            <a:srgbClr val="FFFF66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หอการค้า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จังหวัดตาก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434852256"/>
              </p:ext>
            </p:extLst>
          </p:nvPr>
        </p:nvGraphicFramePr>
        <p:xfrm>
          <a:off x="283336" y="2271906"/>
          <a:ext cx="8654602" cy="4193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4823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ตาก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F:\งานวีดีโอ +รูป โครงการ Cluster+EWEC\งานสัมภาษณ์ EWEC\หอการค้าจังหวัดตาก 03-30-56\DSCF25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7268"/>
            <a:ext cx="2775284" cy="208146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งานวีดีโอ +รูป โครงการ Cluster+EWEC\งานสัมภาษณ์ EWEC\หอการค้าจังหวัดตาก 03-30-56\DSCF25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436" y="1627268"/>
            <a:ext cx="2775285" cy="208146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งานวีดีโอ +รูป โครงการ Cluster+EWEC\งานสัมภาษณ์ EWEC\หอการค้าจังหวัดตาก 03-30-56\DSCF25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152" y="3934327"/>
            <a:ext cx="2775284" cy="208146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งานวีดีโอ +รูป โครงการ Cluster+EWEC\งานสัมภาษณ์ EWEC\หอการค้าจังหวัดตาก 03-30-56\DSCF258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552" y="3934328"/>
            <a:ext cx="2775284" cy="208146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691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สุโขทัย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304" y="1687131"/>
            <a:ext cx="4235286" cy="584775"/>
          </a:xfrm>
          <a:prstGeom prst="rect">
            <a:avLst/>
          </a:prstGeom>
          <a:solidFill>
            <a:srgbClr val="FFFF66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6.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รองผู้ว่า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ราชการ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จังหวัดสุโขทัย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008208072"/>
              </p:ext>
            </p:extLst>
          </p:nvPr>
        </p:nvGraphicFramePr>
        <p:xfrm>
          <a:off x="283336" y="2271906"/>
          <a:ext cx="8654602" cy="4193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5405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สุโขทัย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098" name="Picture 2" descr="Guangzhou 2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53" y="1694993"/>
            <a:ext cx="2993882" cy="224727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uangzhou 2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769" y="1710875"/>
            <a:ext cx="2996368" cy="224727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uangzhou 23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568" y="4210814"/>
            <a:ext cx="2993882" cy="22454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Guangzhou 2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412" y="4210814"/>
            <a:ext cx="2996368" cy="22454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841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พิษณุโลก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304" y="1687131"/>
            <a:ext cx="4247318" cy="584775"/>
          </a:xfrm>
          <a:prstGeom prst="rect">
            <a:avLst/>
          </a:prstGeom>
          <a:solidFill>
            <a:srgbClr val="FFFF66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7. 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ผู้ว่าราชการจังหวัด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พิษณุโลก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482293064"/>
              </p:ext>
            </p:extLst>
          </p:nvPr>
        </p:nvGraphicFramePr>
        <p:xfrm>
          <a:off x="283336" y="2271906"/>
          <a:ext cx="8654602" cy="4193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925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พิษณุโลก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1" descr="F:\Picture EWEC\Phitsanulok\DSCF24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16" y="1583515"/>
            <a:ext cx="2978418" cy="223425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2" descr="F:\Picture EWEC\Phitsanulok\DSCF249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321" y="1583515"/>
            <a:ext cx="2976667" cy="223425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5" descr="F:\Picture EWEC\Phitsanulok\DSCF24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964" y="4079340"/>
            <a:ext cx="2978418" cy="223600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6" descr="F:\Picture EWEC\Phitsanulok\DSCF247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258" y="4082404"/>
            <a:ext cx="2976667" cy="22329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603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พิษณุโลก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302" y="1687131"/>
            <a:ext cx="3826213" cy="584775"/>
          </a:xfrm>
          <a:prstGeom prst="rect">
            <a:avLst/>
          </a:prstGeom>
          <a:solidFill>
            <a:srgbClr val="FFFF66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8.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หอการค้าจังหวัดพิษณุโลก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505930404"/>
              </p:ext>
            </p:extLst>
          </p:nvPr>
        </p:nvGraphicFramePr>
        <p:xfrm>
          <a:off x="283336" y="2271906"/>
          <a:ext cx="8654602" cy="4193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8087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พิษณุโลก</a:t>
            </a:r>
            <a:endParaRPr lang="th-TH" sz="3600" dirty="0"/>
          </a:p>
        </p:txBody>
      </p:sp>
      <p:pic>
        <p:nvPicPr>
          <p:cNvPr id="2050" name="Picture 2" descr="F:\งานวีดีโอ +รูป โครงการ Cluster+EWEC\งานสัมภาษณ์ EWEC\หอการค้าจังหวัดพิษณุโลก 01-03-56\DSCF25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46" y="1636291"/>
            <a:ext cx="2803354" cy="210251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งานวีดีโอ +รูป โครงการ Cluster+EWEC\งานสัมภาษณ์ EWEC\หอการค้าจังหวัดพิษณุโลก 01-03-56\DSCF25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638" y="1636291"/>
            <a:ext cx="2803355" cy="210251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งานวีดีโอ +รูป โครงการ Cluster+EWEC\งานสัมภาษณ์ EWEC\หอการค้าจังหวัดพิษณุโลก 01-03-56\DSCF25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82" y="4056140"/>
            <a:ext cx="2803356" cy="210251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F:\งานวีดีโอ +รูป โครงการ Cluster+EWEC\งานสัมภาษณ์ EWEC\หอการค้าจังหวัดพิษณุโลก 01-03-56\DSCF25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021" y="4056140"/>
            <a:ext cx="2803355" cy="210251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3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504" y="1524000"/>
            <a:ext cx="7896730" cy="4418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937" y="201304"/>
            <a:ext cx="8610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3200" b="1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มูลค่าการส่งออกตามชายแดนไทยกับประเทศเพื่อนบ้าน</a:t>
            </a:r>
          </a:p>
          <a:p>
            <a:pPr algn="r"/>
            <a:r>
              <a:rPr lang="th-TH" sz="3200" b="1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จำแนกตามประเทศ</a:t>
            </a:r>
            <a:endParaRPr lang="en-US" sz="3200" b="1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3714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เพชรบูรณ์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302" y="1687131"/>
            <a:ext cx="4499982" cy="584775"/>
          </a:xfrm>
          <a:prstGeom prst="rect">
            <a:avLst/>
          </a:prstGeom>
          <a:solidFill>
            <a:srgbClr val="FFFF66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9.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รองผู้ว่า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ราชการจังหวัด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เพชรบูรณ์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29362877"/>
              </p:ext>
            </p:extLst>
          </p:nvPr>
        </p:nvGraphicFramePr>
        <p:xfrm>
          <a:off x="283336" y="2271906"/>
          <a:ext cx="8654602" cy="4193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1379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เพชรบูรณ์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4" name="Picture 2" descr="F:\งานวีดีโอ +รูป โครงการ Cluster+EWEC\Picture Interviews\2556-04-17 Phatchaboon\Phatchaboon 0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536" y="1503949"/>
            <a:ext cx="2815390" cy="21115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งานวีดีโอ +รูป โครงการ Cluster+EWEC\Picture Interviews\2556-04-17 Phatchaboon\Phatchaboon 0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989" y="1503950"/>
            <a:ext cx="2815389" cy="21115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งานวีดีโอ +รูป โครงการ Cluster+EWEC\Picture Interviews\2556-04-17 Phatchaboon\Phatchaboon 0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535" y="3939590"/>
            <a:ext cx="2815391" cy="211154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F:\งานวีดีโอ +รูป โครงการ Cluster+EWEC\Picture Interviews\2556-04-17 Phatchaboon\Phatchaboon 06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989" y="3939591"/>
            <a:ext cx="2815389" cy="21115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32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ชัยภูมิ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304" y="1687131"/>
            <a:ext cx="3910433" cy="584775"/>
          </a:xfrm>
          <a:prstGeom prst="rect">
            <a:avLst/>
          </a:prstGeom>
          <a:solidFill>
            <a:srgbClr val="FFFF66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10.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ผู้ว่า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ราชการจังหวัดชัยภูมิ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636700023"/>
              </p:ext>
            </p:extLst>
          </p:nvPr>
        </p:nvGraphicFramePr>
        <p:xfrm>
          <a:off x="283336" y="2271906"/>
          <a:ext cx="8654602" cy="4193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9039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ชัยภูมิ</a:t>
            </a:r>
            <a:endParaRPr lang="th-TH" sz="3600" dirty="0"/>
          </a:p>
        </p:txBody>
      </p:sp>
      <p:pic>
        <p:nvPicPr>
          <p:cNvPr id="4098" name="Picture 2" descr="F:\งานวีดีโอ +รูป โครงการ Cluster+EWEC\Picture Interviews\2556-04-22 Chaiyaphum\Chaiyaphum 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54" y="1594183"/>
            <a:ext cx="2847472" cy="21356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งานวีดีโอ +รูป โครงการ Cluster+EWEC\Picture Interviews\2556-04-22 Chaiyaphum\Chaiyaphum 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128" y="1594182"/>
            <a:ext cx="2847474" cy="21356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งานวีดีโอ +รูป โครงการ Cluster+EWEC\Picture Interviews\2556-04-22 Chaiyaphum\Chaiyaphum 0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886" y="4063663"/>
            <a:ext cx="2847472" cy="21356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F:\งานวีดีโอ +รูป โครงการ Cluster+EWEC\Picture Interviews\2556-04-22 Chaiyaphum\Chaiyaphum 0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927" y="4063663"/>
            <a:ext cx="2847474" cy="21356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672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ขอนแก่น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302" y="1687131"/>
            <a:ext cx="3994655" cy="584775"/>
          </a:xfrm>
          <a:prstGeom prst="rect">
            <a:avLst/>
          </a:prstGeom>
          <a:solidFill>
            <a:srgbClr val="FFFF66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11.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ผู้ว่าราชการจังหวัด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ขอนแก่น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497385886"/>
              </p:ext>
            </p:extLst>
          </p:nvPr>
        </p:nvGraphicFramePr>
        <p:xfrm>
          <a:off x="283336" y="2271906"/>
          <a:ext cx="8654602" cy="4193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5128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ขอนแก่น</a:t>
            </a:r>
            <a:endParaRPr lang="th-TH" sz="3600" dirty="0"/>
          </a:p>
        </p:txBody>
      </p:sp>
      <p:pic>
        <p:nvPicPr>
          <p:cNvPr id="5122" name="Picture 2" descr="F:\งานวีดีโอ +รูป โครงการ Cluster+EWEC\Picture Interviews\2556-04-22 Khonkaen\Khonkaen 0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304" y="1552074"/>
            <a:ext cx="2967789" cy="22258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งานวีดีโอ +รูป โครงการ Cluster+EWEC\Picture Interviews\2556-04-22 Khonkaen\Khonkaen 0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534" y="1552074"/>
            <a:ext cx="2967789" cy="22258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:\งานวีดีโอ +รูป โครงการ Cluster+EWEC\Picture Interviews\2556-04-22 Khonkaen\Khonkaen 0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850" y="4048621"/>
            <a:ext cx="2967790" cy="222584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F:\งานวีดีโอ +รูป โครงการ Cluster+EWEC\Picture Interviews\2556-04-22 Khonkaen\Khonkaen 0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987" y="4048622"/>
            <a:ext cx="2967790" cy="222584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349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มหาสารคาม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303" y="1687131"/>
            <a:ext cx="4559121" cy="584775"/>
          </a:xfrm>
          <a:prstGeom prst="rect">
            <a:avLst/>
          </a:prstGeom>
          <a:solidFill>
            <a:srgbClr val="FFFF66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12.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ผู้ว่า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ราชการ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จังหวัดมหาสารคาม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247348715"/>
              </p:ext>
            </p:extLst>
          </p:nvPr>
        </p:nvGraphicFramePr>
        <p:xfrm>
          <a:off x="283336" y="2271906"/>
          <a:ext cx="8654602" cy="4193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3219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มหาสารคาม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146" name="Picture 2" descr="F:\งานวีดีโอ +รูป โครงการ Cluster+EWEC\Picture Interviews\2556-04-23 Mahasakham\Mahasakham 0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08" y="1497930"/>
            <a:ext cx="2775283" cy="208146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F:\งานวีดีโอ +รูป โครงการ Cluster+EWEC\Picture Interviews\2556-04-23 Mahasakham\Mahasakham 0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94" y="1497930"/>
            <a:ext cx="2775282" cy="208146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F:\งานวีดีโอ +รูป โครงการ Cluster+EWEC\Picture Interviews\2556-04-23 Mahasakham\Mahasakham 0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810" y="3895219"/>
            <a:ext cx="2775284" cy="208146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F:\งานวีดีโอ +รูป โครงการ Cluster+EWEC\Picture Interviews\2556-04-23 Mahasakham\Mahasakham 0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913" y="3895219"/>
            <a:ext cx="2775282" cy="208146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313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กาฬสินธุ์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302" y="1687131"/>
            <a:ext cx="4512013" cy="584775"/>
          </a:xfrm>
          <a:prstGeom prst="rect">
            <a:avLst/>
          </a:prstGeom>
          <a:solidFill>
            <a:srgbClr val="FFFF66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13.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รองผู้ว่า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ราชการ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จังหวัดกาฬสินธุ์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13259110"/>
              </p:ext>
            </p:extLst>
          </p:nvPr>
        </p:nvGraphicFramePr>
        <p:xfrm>
          <a:off x="283336" y="2271906"/>
          <a:ext cx="8654602" cy="4193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039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กาฬสินธุ์</a:t>
            </a:r>
            <a:endParaRPr lang="th-TH" sz="3600" dirty="0"/>
          </a:p>
        </p:txBody>
      </p:sp>
      <p:pic>
        <p:nvPicPr>
          <p:cNvPr id="7170" name="Picture 2" descr="F:\งานวีดีโอ +รูป โครงการ Cluster+EWEC\Picture Interviews\2556-04-28 Kalasin\Kalasin 0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26" y="1425741"/>
            <a:ext cx="2879558" cy="215966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งานวีดีโอ +รูป โครงการ Cluster+EWEC\Picture Interviews\2556-04-28 Kalasin\Kalasin 0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791" y="1425742"/>
            <a:ext cx="2895600" cy="21717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F:\งานวีดีโอ +รูป โครงการ Cluster+EWEC\Picture Interviews\2556-04-28 Kalasin\Kalasin 0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066673"/>
            <a:ext cx="2879558" cy="215966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F:\งานวีดีโอ +รูป โครงการ Cluster+EWEC\Picture Interviews\2556-04-28 Kalasin\Kalasin 03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557" y="4066673"/>
            <a:ext cx="2895601" cy="21717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85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"/>
            <a:ext cx="8915400" cy="1066800"/>
          </a:xfrm>
        </p:spPr>
        <p:txBody>
          <a:bodyPr anchor="ctr">
            <a:noAutofit/>
          </a:bodyPr>
          <a:lstStyle/>
          <a:p>
            <a:pPr marL="0" indent="0" algn="r">
              <a:buNone/>
            </a:pPr>
            <a:r>
              <a:rPr lang="th-TH" b="1" dirty="0">
                <a:latin typeface="Angsana New" pitchFamily="18" charset="-34"/>
                <a:cs typeface="Angsana New" pitchFamily="18" charset="-34"/>
              </a:rPr>
              <a:t>มูลค่าการนำเข้าตามชายแดนไทยกับประเทศเพื่อน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บ้าน</a:t>
            </a:r>
          </a:p>
          <a:p>
            <a:pPr marL="0" indent="0" algn="r"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จำแนก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ตามประเทศ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 sz="1800">
              <a:solidFill>
                <a:prstClr val="black"/>
              </a:solidFill>
            </a:endParaRPr>
          </a:p>
        </p:txBody>
      </p:sp>
      <p:graphicFrame>
        <p:nvGraphicFramePr>
          <p:cNvPr id="7" name="Object 6"/>
          <p:cNvGraphicFramePr>
            <a:graphicFrameLocks/>
          </p:cNvGraphicFramePr>
          <p:nvPr>
            <p:extLst/>
          </p:nvPr>
        </p:nvGraphicFramePr>
        <p:xfrm>
          <a:off x="609600" y="1524000"/>
          <a:ext cx="8001000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" name="Chart" r:id="rId3" imgW="5614903" imgH="2731245" progId="Excel.Sheet.8">
                  <p:embed/>
                </p:oleObj>
              </mc:Choice>
              <mc:Fallback>
                <p:oleObj name="Chart" r:id="rId3" imgW="5614903" imgH="2731245" progId="Excel.Sheet.8">
                  <p:embed/>
                  <p:pic>
                    <p:nvPicPr>
                      <p:cNvPr id="0" name="Picture 2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524000"/>
                        <a:ext cx="8001000" cy="441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307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มุกดาหาร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303" y="1687131"/>
            <a:ext cx="4559121" cy="584775"/>
          </a:xfrm>
          <a:prstGeom prst="rect">
            <a:avLst/>
          </a:prstGeom>
          <a:solidFill>
            <a:srgbClr val="FFFF66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14.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รองผู้ว่า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ราชการ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จังหวัดมุกดาหาร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503792997"/>
              </p:ext>
            </p:extLst>
          </p:nvPr>
        </p:nvGraphicFramePr>
        <p:xfrm>
          <a:off x="283336" y="2271906"/>
          <a:ext cx="8654602" cy="4193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91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 fontScale="90000"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b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EWEC :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มุกดาหาร</a:t>
            </a:r>
            <a:endParaRPr lang="th-TH" sz="3600" dirty="0"/>
          </a:p>
        </p:txBody>
      </p:sp>
      <p:pic>
        <p:nvPicPr>
          <p:cNvPr id="8194" name="Picture 2" descr="F:\งานวีดีโอ +รูป โครงการ Cluster+EWEC\Picture Interviews\2556-04-24 Mukdaharn\Mukdaharn 1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330" y="1612231"/>
            <a:ext cx="2867521" cy="215064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F:\งานวีดีโอ +รูป โครงการ Cluster+EWEC\Picture Interviews\2556-04-24 Mukdaharn\Mukdaharn 1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444" y="1612230"/>
            <a:ext cx="2867521" cy="215064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F:\งานวีดีโอ +รูป โครงการ Cluster+EWEC\Picture Interviews\2556-04-24 Mukdaharn\Mukdaharn 1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711" y="4111791"/>
            <a:ext cx="2867519" cy="215064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F:\งานวีดีโอ +รูป โครงการ Cluster+EWEC\Picture Interviews\2556-04-24 Mukdaharn\Mukdaharn 10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949" y="4111791"/>
            <a:ext cx="2867520" cy="215064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384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304" y="1687131"/>
            <a:ext cx="2936383" cy="584775"/>
          </a:xfrm>
          <a:prstGeom prst="rect">
            <a:avLst/>
          </a:prstGeom>
          <a:solidFill>
            <a:srgbClr val="FF99FF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จังหวัดขอนแก่น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894630374"/>
              </p:ext>
            </p:extLst>
          </p:nvPr>
        </p:nvGraphicFramePr>
        <p:xfrm>
          <a:off x="283336" y="2271906"/>
          <a:ext cx="8654602" cy="4193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8574"/>
            <a:ext cx="8229600" cy="1143000"/>
          </a:xfrm>
        </p:spPr>
        <p:txBody>
          <a:bodyPr/>
          <a:lstStyle/>
          <a:p>
            <a:pPr algn="r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การจัดประชุมกลุ่ม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ย่อย </a:t>
            </a:r>
            <a:r>
              <a:rPr lang="en-US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(Focus Group)</a:t>
            </a:r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243218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74"/>
            <a:ext cx="8229600" cy="1143000"/>
          </a:xfrm>
        </p:spPr>
        <p:txBody>
          <a:bodyPr/>
          <a:lstStyle/>
          <a:p>
            <a:pPr algn="r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การจัดประชุมกลุ่ม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ย่อย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(Focus Group)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146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0" t="6642" r="11647" b="16490"/>
          <a:stretch>
            <a:fillRect/>
          </a:stretch>
        </p:blipFill>
        <p:spPr bwMode="auto">
          <a:xfrm>
            <a:off x="1521586" y="1271721"/>
            <a:ext cx="2752725" cy="1558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0" t="7018" r="12082" b="16420"/>
          <a:stretch>
            <a:fillRect/>
          </a:stretch>
        </p:blipFill>
        <p:spPr bwMode="auto">
          <a:xfrm>
            <a:off x="5081074" y="1271721"/>
            <a:ext cx="2759075" cy="1558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0" t="5847" r="11858" b="17189"/>
          <a:stretch>
            <a:fillRect/>
          </a:stretch>
        </p:blipFill>
        <p:spPr bwMode="auto">
          <a:xfrm>
            <a:off x="1521583" y="3043619"/>
            <a:ext cx="2752725" cy="1563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0" t="7039" r="11647" b="16396"/>
          <a:stretch>
            <a:fillRect/>
          </a:stretch>
        </p:blipFill>
        <p:spPr bwMode="auto">
          <a:xfrm>
            <a:off x="5077899" y="3043619"/>
            <a:ext cx="2746375" cy="15478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8" t="6642" r="11433" b="16812"/>
          <a:stretch>
            <a:fillRect/>
          </a:stretch>
        </p:blipFill>
        <p:spPr bwMode="auto">
          <a:xfrm>
            <a:off x="1521584" y="4851311"/>
            <a:ext cx="2752725" cy="1543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0" t="6265" r="11647" b="17168"/>
          <a:stretch>
            <a:fillRect/>
          </a:stretch>
        </p:blipFill>
        <p:spPr bwMode="auto">
          <a:xfrm>
            <a:off x="5077899" y="4851311"/>
            <a:ext cx="2749550" cy="1549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723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304" y="1687131"/>
            <a:ext cx="4146997" cy="584775"/>
          </a:xfrm>
          <a:prstGeom prst="rect">
            <a:avLst/>
          </a:prstGeom>
          <a:solidFill>
            <a:srgbClr val="FF99FF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อำเภอแม่สอด จังหวัดตาก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138771874"/>
              </p:ext>
            </p:extLst>
          </p:nvPr>
        </p:nvGraphicFramePr>
        <p:xfrm>
          <a:off x="283336" y="2271906"/>
          <a:ext cx="8654602" cy="4193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8574"/>
            <a:ext cx="8229600" cy="1143000"/>
          </a:xfrm>
        </p:spPr>
        <p:txBody>
          <a:bodyPr/>
          <a:lstStyle/>
          <a:p>
            <a:pPr algn="r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การจัดประชุมกลุ่ม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ย่อย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(Focus Group)</a:t>
            </a:r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154166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E:\Proposal\Goverments\Industry\สศอ\Picture EWEC\Interviews\2556-05-16 FG Maesot\FG Maesot 074-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96"/>
          <a:stretch/>
        </p:blipFill>
        <p:spPr bwMode="auto">
          <a:xfrm>
            <a:off x="4015839" y="832803"/>
            <a:ext cx="5128161" cy="269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E:\Proposal\Goverments\Industry\สศอ\Picture EWEC\Interviews\2556-05-16 FG Maesot\FG Maesot 067-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097" y="2994468"/>
            <a:ext cx="3471563" cy="2603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74"/>
            <a:ext cx="8229600" cy="1143000"/>
          </a:xfrm>
        </p:spPr>
        <p:txBody>
          <a:bodyPr/>
          <a:lstStyle/>
          <a:p>
            <a:pPr algn="r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การจัดประชุมกลุ่ม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ย่อย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(Focus Group)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170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" t="8777" r="15770" b="14362"/>
          <a:stretch>
            <a:fillRect/>
          </a:stretch>
        </p:blipFill>
        <p:spPr bwMode="auto">
          <a:xfrm>
            <a:off x="0" y="1197588"/>
            <a:ext cx="3403779" cy="19667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83" t="24081" r="14986" b="17336"/>
          <a:stretch>
            <a:fillRect/>
          </a:stretch>
        </p:blipFill>
        <p:spPr bwMode="auto">
          <a:xfrm>
            <a:off x="3718" y="4482602"/>
            <a:ext cx="3403779" cy="206393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2" t="12433" r="14857" b="18198"/>
          <a:stretch>
            <a:fillRect/>
          </a:stretch>
        </p:blipFill>
        <p:spPr bwMode="auto">
          <a:xfrm>
            <a:off x="5748430" y="4482602"/>
            <a:ext cx="3395570" cy="20414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41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ลงพื้นที่เขตเศรษฐกิจพิเศษ</a:t>
            </a:r>
            <a:r>
              <a:rPr lang="en-US" dirty="0" smtClean="0"/>
              <a:t> </a:t>
            </a:r>
            <a:r>
              <a:rPr lang="th-TH" dirty="0" smtClean="0"/>
              <a:t>แม่สอด</a:t>
            </a:r>
            <a:r>
              <a:rPr lang="en-US" dirty="0" smtClean="0"/>
              <a:t>-</a:t>
            </a:r>
            <a:r>
              <a:rPr lang="th-TH" dirty="0" smtClean="0"/>
              <a:t>เมียวดี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9458" name="Picture 2" descr="E:\Proposal\Goverments\Industry\สศอ\Picture EWEC\Interviews\2556-05-16 FG Maesot\Cluster measot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1369"/>
            <a:ext cx="2982683" cy="2237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E:\Proposal\Goverments\Industry\สศอ\Picture EWEC\Interviews\2556-05-16 FG Maesot\SV Cluster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045" y="1447305"/>
            <a:ext cx="2861953" cy="214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E:\Proposal\Goverments\Industry\สศอ\Picture EWEC\Interviews\2556-05-16 FG Maesot\FG Maesot 243-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34493"/>
            <a:ext cx="2982683" cy="2237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5" descr="H:\เมียวดี\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444" y="2423427"/>
            <a:ext cx="3853215" cy="2889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:\เมียวดี\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638" y="4251364"/>
            <a:ext cx="3204360" cy="240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09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5695"/>
            <a:ext cx="8229600" cy="1143000"/>
          </a:xfrm>
        </p:spPr>
        <p:txBody>
          <a:bodyPr/>
          <a:lstStyle/>
          <a:p>
            <a:pPr algn="r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การรับฟังความ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คิดเห็น 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52665221"/>
              </p:ext>
            </p:extLst>
          </p:nvPr>
        </p:nvGraphicFramePr>
        <p:xfrm>
          <a:off x="283336" y="2271906"/>
          <a:ext cx="8654602" cy="4193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80305" y="1687131"/>
            <a:ext cx="3000777" cy="584775"/>
          </a:xfrm>
          <a:prstGeom prst="rect">
            <a:avLst/>
          </a:prstGeom>
          <a:solidFill>
            <a:srgbClr val="92D050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จังหวัดมุกดาหาร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0868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21973" y="1518632"/>
            <a:ext cx="2807594" cy="2768958"/>
          </a:xfrm>
          <a:prstGeom prst="rect">
            <a:avLst/>
          </a:prstGeom>
          <a:solidFill>
            <a:srgbClr val="FFCCFF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5695"/>
            <a:ext cx="8229600" cy="1143000"/>
          </a:xfrm>
        </p:spPr>
        <p:txBody>
          <a:bodyPr/>
          <a:lstStyle/>
          <a:p>
            <a:pPr algn="r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การรับฟังความคิดเห็น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15319" y="3422556"/>
            <a:ext cx="2745345" cy="2474889"/>
          </a:xfrm>
          <a:prstGeom prst="rect">
            <a:avLst/>
          </a:prstGeom>
          <a:solidFill>
            <a:srgbClr val="FFCCFF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000" t="28080" r="25342" b="8979"/>
          <a:stretch/>
        </p:blipFill>
        <p:spPr bwMode="auto">
          <a:xfrm>
            <a:off x="2222071" y="960549"/>
            <a:ext cx="4796915" cy="553695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526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5695"/>
            <a:ext cx="8229600" cy="1143000"/>
          </a:xfrm>
        </p:spPr>
        <p:txBody>
          <a:bodyPr/>
          <a:lstStyle/>
          <a:p>
            <a:pPr algn="r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การรับฟังความคิดเห็น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218" name="Picture 2" descr="มุกดารหาร 26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502" y="1122632"/>
            <a:ext cx="2708275" cy="15208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มุกดารหาร 25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863" y="1122632"/>
            <a:ext cx="2708275" cy="15208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มุกดารหาร 25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501" y="2881134"/>
            <a:ext cx="2708275" cy="1508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มุกดารหาร 3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862" y="2874783"/>
            <a:ext cx="2708275" cy="15208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Mukdaharn 09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7" b="14885"/>
          <a:stretch>
            <a:fillRect/>
          </a:stretch>
        </p:blipFill>
        <p:spPr bwMode="auto">
          <a:xfrm>
            <a:off x="1308500" y="4669061"/>
            <a:ext cx="2708275" cy="15255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มุกดารหาร 251"/>
          <p:cNvPicPr>
            <a:picLocks noChangeAspect="1" noChangeArrowheads="1"/>
          </p:cNvPicPr>
          <p:nvPr/>
        </p:nvPicPr>
        <p:blipFill>
          <a:blip r:embed="rId7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863" y="4669061"/>
            <a:ext cx="2708275" cy="15255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0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7144"/>
            <a:ext cx="8229600" cy="1143000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th-TH" b="1" dirty="0">
                <a:latin typeface="Angsana New" pitchFamily="18" charset="-34"/>
                <a:cs typeface="Angsana New" pitchFamily="18" charset="-34"/>
              </a:rPr>
              <a:t>มูลค่าดุลการค้าชายแดนไทยกับประเทศเพื่อน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บ้าน</a:t>
            </a:r>
          </a:p>
          <a:p>
            <a:pPr marL="0" indent="0" algn="r"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จำแนก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ตามประเทศ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8142648" cy="4499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69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74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การจัดประชุมเผยแพร่ผลการศึกษา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305" y="1687131"/>
            <a:ext cx="4005329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อำเภอแม่สอด จังหวัดตาก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129340396"/>
              </p:ext>
            </p:extLst>
          </p:nvPr>
        </p:nvGraphicFramePr>
        <p:xfrm>
          <a:off x="283336" y="2271906"/>
          <a:ext cx="8654602" cy="4193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4905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74"/>
            <a:ext cx="8017099" cy="1143000"/>
          </a:xfrm>
        </p:spPr>
        <p:txBody>
          <a:bodyPr>
            <a:normAutofit fontScale="90000"/>
          </a:bodyPr>
          <a:lstStyle/>
          <a:p>
            <a:pPr algn="r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ประชุม</a:t>
            </a:r>
            <a:b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เผยแพร่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ผลการศึกษา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 rot="19300312">
            <a:off x="-427258" y="-311394"/>
            <a:ext cx="2807594" cy="2768958"/>
          </a:xfrm>
          <a:prstGeom prst="rect">
            <a:avLst/>
          </a:prstGeom>
          <a:solidFill>
            <a:srgbClr val="FFCCFF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Rectangle 7"/>
          <p:cNvSpPr/>
          <p:nvPr/>
        </p:nvSpPr>
        <p:spPr>
          <a:xfrm rot="2620813">
            <a:off x="4354027" y="2396718"/>
            <a:ext cx="2807594" cy="2768958"/>
          </a:xfrm>
          <a:prstGeom prst="rect">
            <a:avLst/>
          </a:prstGeom>
          <a:solidFill>
            <a:srgbClr val="FFCCFF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945" t="8515" r="13426" b="7570"/>
          <a:stretch/>
        </p:blipFill>
        <p:spPr bwMode="auto">
          <a:xfrm>
            <a:off x="437882" y="103031"/>
            <a:ext cx="5125792" cy="65622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 rot="3167828">
            <a:off x="6888158" y="3091740"/>
            <a:ext cx="1357080" cy="1378914"/>
          </a:xfrm>
          <a:prstGeom prst="rect">
            <a:avLst/>
          </a:prstGeom>
          <a:solidFill>
            <a:srgbClr val="FFCCCC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5101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:\Proposal\Goverments\Industry\สศอ\Picture EWEC\Picture-เผยแพร่ EWEC\DSCF55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558" y="2648012"/>
            <a:ext cx="4332514" cy="3249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74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การจัดประชุมเผยแพร่ผลการศึกษา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266" name="Picture 2" descr="DSCF55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1856"/>
            <a:ext cx="2662237" cy="19923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SCF555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762" y="1488214"/>
            <a:ext cx="2662238" cy="19923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DSCF556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763" y="4540136"/>
            <a:ext cx="2662237" cy="19954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aii_boom\Downloads\Picture - ResiZE\DSCF556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38946"/>
            <a:ext cx="2662237" cy="199667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14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68574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การจัดประชุมเผยแพร่ผลการศึกษา</a:t>
            </a:r>
            <a:endParaRPr lang="th-TH" sz="3600" dirty="0"/>
          </a:p>
        </p:txBody>
      </p:sp>
      <p:pic>
        <p:nvPicPr>
          <p:cNvPr id="16386" name="Picture 2" descr="E:\Proposal\Goverments\Industry\สศอ\Picture EWEC\Picture-เผยแพร่ EWEC\DSCF56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8096"/>
            <a:ext cx="2687784" cy="201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E:\Proposal\Goverments\Industry\สศอ\Picture EWEC\Picture-เผยแพร่ EWEC\DSCF568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260" y="3415637"/>
            <a:ext cx="4215740" cy="316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E:\Proposal\Goverments\Industry\สศอ\Picture EWEC\Picture-เผยแพร่ EWEC\DSCF56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491" y="1356752"/>
            <a:ext cx="2713509" cy="203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E:\Proposal\Goverments\Industry\สศอ\Picture EWEC\Picture-เผยแพร่ EWEC\DSCF559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3792"/>
            <a:ext cx="4152404" cy="3114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22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latin typeface="TH SarabunPSK"/>
              </a:rPr>
              <a:t>มูลค่าการค้าชายแดนไทย – เมียนมาร์ </a:t>
            </a:r>
            <a:r>
              <a:rPr lang="th-TH" b="1" dirty="0" smtClean="0">
                <a:latin typeface="TH SarabunPSK"/>
              </a:rPr>
              <a:t/>
            </a:r>
            <a:br>
              <a:rPr lang="th-TH" b="1" dirty="0" smtClean="0">
                <a:latin typeface="TH SarabunPSK"/>
              </a:rPr>
            </a:br>
            <a:r>
              <a:rPr lang="th-TH" b="1" dirty="0" smtClean="0">
                <a:latin typeface="TH SarabunPSK"/>
              </a:rPr>
              <a:t>จำแนก</a:t>
            </a:r>
            <a:r>
              <a:rPr lang="th-TH" b="1" dirty="0">
                <a:latin typeface="TH SarabunPSK"/>
              </a:rPr>
              <a:t>ตามจังหวัดของไทย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graphicFrame>
        <p:nvGraphicFramePr>
          <p:cNvPr id="6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9995987"/>
              </p:ext>
            </p:extLst>
          </p:nvPr>
        </p:nvGraphicFramePr>
        <p:xfrm>
          <a:off x="1143000" y="1452282"/>
          <a:ext cx="6979024" cy="44913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0" name="Chart" r:id="rId3" imgW="5590517" imgH="3273836" progId="Excel.Sheet.8">
                  <p:embed/>
                </p:oleObj>
              </mc:Choice>
              <mc:Fallback>
                <p:oleObj name="Chart" r:id="rId3" imgW="5590517" imgH="3273836" progId="Excel.Sheet.8">
                  <p:embed/>
                  <p:pic>
                    <p:nvPicPr>
                      <p:cNvPr id="0" name="Picture 26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452282"/>
                        <a:ext cx="6979024" cy="44913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3276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3044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6412" y="288085"/>
            <a:ext cx="7597588" cy="1143000"/>
          </a:xfrm>
        </p:spPr>
        <p:txBody>
          <a:bodyPr>
            <a:normAutofit fontScale="90000"/>
          </a:bodyPr>
          <a:lstStyle/>
          <a:p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สินค้า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ส่งออก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นำเข้าหลัก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ผ่านชายแดนไทย – เมียนมาร์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graphicFrame>
        <p:nvGraphicFramePr>
          <p:cNvPr id="6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6007950"/>
              </p:ext>
            </p:extLst>
          </p:nvPr>
        </p:nvGraphicFramePr>
        <p:xfrm>
          <a:off x="-107576" y="1196789"/>
          <a:ext cx="5591175" cy="276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1" name="Chart" r:id="rId3" imgW="5591160" imgH="2762340" progId="Excel.Sheet.8">
                  <p:embed/>
                </p:oleObj>
              </mc:Choice>
              <mc:Fallback>
                <p:oleObj name="Chart" r:id="rId3" imgW="5591160" imgH="2762340" progId="Excel.Sheet.8">
                  <p:embed/>
                  <p:pic>
                    <p:nvPicPr>
                      <p:cNvPr id="0" name="Picture 5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07576" y="1196789"/>
                        <a:ext cx="5591175" cy="2762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graphicFrame>
        <p:nvGraphicFramePr>
          <p:cNvPr id="8" name="Objec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6670353"/>
              </p:ext>
            </p:extLst>
          </p:nvPr>
        </p:nvGraphicFramePr>
        <p:xfrm>
          <a:off x="3552825" y="3676650"/>
          <a:ext cx="5591175" cy="318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2" name="Chart" r:id="rId5" imgW="5591160" imgH="3181260" progId="Excel.Sheet.8">
                  <p:embed/>
                </p:oleObj>
              </mc:Choice>
              <mc:Fallback>
                <p:oleObj name="Chart" r:id="rId5" imgW="5591160" imgH="3181260" progId="Excel.Sheet.8">
                  <p:embed/>
                  <p:pic>
                    <p:nvPicPr>
                      <p:cNvPr id="0" name="Picture 5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2825" y="3676650"/>
                        <a:ext cx="5591175" cy="3181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3126741" y="1432719"/>
            <a:ext cx="13853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สินค้า</a:t>
            </a:r>
            <a:r>
              <a:rPr lang="th-TH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ส่งออก</a:t>
            </a:r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690212" y="3880084"/>
            <a:ext cx="13131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สินค้านำเข้า</a:t>
            </a:r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2396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65776" cy="1143000"/>
          </a:xfrm>
        </p:spPr>
        <p:txBody>
          <a:bodyPr>
            <a:noAutofit/>
          </a:bodyPr>
          <a:lstStyle/>
          <a:p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มูลค่าการค้าชายแดนไทย – สปป.ลาว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40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จำแนก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ตามจังหวัดของไทย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graphicFrame>
        <p:nvGraphicFramePr>
          <p:cNvPr id="6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8627506"/>
              </p:ext>
            </p:extLst>
          </p:nvPr>
        </p:nvGraphicFramePr>
        <p:xfrm>
          <a:off x="645459" y="1613647"/>
          <a:ext cx="6992470" cy="3939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1" name="Chart" r:id="rId3" imgW="5602710" imgH="2676376" progId="Excel.Sheet.8">
                  <p:embed/>
                </p:oleObj>
              </mc:Choice>
              <mc:Fallback>
                <p:oleObj name="Chart" r:id="rId3" imgW="5602710" imgH="2676376" progId="Excel.Sheet.8">
                  <p:embed/>
                  <p:pic>
                    <p:nvPicPr>
                      <p:cNvPr id="0" name="Picture 27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459" y="1613647"/>
                        <a:ext cx="6992470" cy="3939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2676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8624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b="1" dirty="0"/>
              <a:t>สินค้า</a:t>
            </a:r>
            <a:r>
              <a:rPr lang="th-TH" sz="3600" b="1" dirty="0" smtClean="0"/>
              <a:t>ส่งออก</a:t>
            </a:r>
            <a:r>
              <a:rPr lang="en-US" sz="3600" b="1" dirty="0" smtClean="0"/>
              <a:t>-</a:t>
            </a:r>
            <a:r>
              <a:rPr lang="th-TH" sz="3600" b="1" dirty="0" smtClean="0"/>
              <a:t>นำเข้าหลัก</a:t>
            </a:r>
            <a:r>
              <a:rPr lang="th-TH" sz="3600" b="1" dirty="0"/>
              <a:t>ผ่านชายแดนไทย – สปป.ลาว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graphicFrame>
        <p:nvGraphicFramePr>
          <p:cNvPr id="6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5711753"/>
              </p:ext>
            </p:extLst>
          </p:nvPr>
        </p:nvGraphicFramePr>
        <p:xfrm>
          <a:off x="0" y="1143000"/>
          <a:ext cx="6468035" cy="3388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0" name="Chart" r:id="rId3" imgW="5614903" imgH="2792210" progId="Excel.Sheet.8">
                  <p:embed/>
                </p:oleObj>
              </mc:Choice>
              <mc:Fallback>
                <p:oleObj name="Chart" r:id="rId3" imgW="5614903" imgH="2792210" progId="Excel.Sheet.8">
                  <p:embed/>
                  <p:pic>
                    <p:nvPicPr>
                      <p:cNvPr id="0" name="Picture 50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43000"/>
                        <a:ext cx="6468035" cy="338865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6624013"/>
              </p:ext>
            </p:extLst>
          </p:nvPr>
        </p:nvGraphicFramePr>
        <p:xfrm>
          <a:off x="3738282" y="3751729"/>
          <a:ext cx="5405718" cy="31062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1" name="Chart" r:id="rId5" imgW="5602710" imgH="3097036" progId="Excel.Sheet.8">
                  <p:embed/>
                </p:oleObj>
              </mc:Choice>
              <mc:Fallback>
                <p:oleObj name="Chart" r:id="rId5" imgW="5602710" imgH="3097036" progId="Excel.Sheet.8">
                  <p:embed/>
                  <p:pic>
                    <p:nvPicPr>
                      <p:cNvPr id="0" name="Picture 5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8282" y="3751729"/>
                        <a:ext cx="5405718" cy="31062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4175612" y="1459614"/>
            <a:ext cx="1560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สินค้า</a:t>
            </a:r>
            <a:r>
              <a:rPr lang="th-TH" sz="32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ส่งออก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57447" y="3933872"/>
            <a:ext cx="1478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สินค้านำเข้า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9475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>
                <a:latin typeface="TH SarabunPSK" pitchFamily="34" charset="-34"/>
                <a:cs typeface="TH SarabunPSK" pitchFamily="34" charset="-34"/>
              </a:rPr>
              <a:t>มูลค่าการค้าชายแดนไทย - กัมพูชา 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จำแนก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ตามจังหวัดของไทย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graphicFrame>
        <p:nvGraphicFramePr>
          <p:cNvPr id="6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8310846"/>
              </p:ext>
            </p:extLst>
          </p:nvPr>
        </p:nvGraphicFramePr>
        <p:xfrm>
          <a:off x="1398494" y="1761563"/>
          <a:ext cx="7207624" cy="4020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1" name="Chart" r:id="rId3" imgW="5560034" imgH="2651990" progId="Excel.Sheet.8">
                  <p:embed/>
                </p:oleObj>
              </mc:Choice>
              <mc:Fallback>
                <p:oleObj name="Chart" r:id="rId3" imgW="5560034" imgH="2651990" progId="Excel.Sheet.8">
                  <p:embed/>
                  <p:pic>
                    <p:nvPicPr>
                      <p:cNvPr id="0" name="Picture 2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8494" y="1761563"/>
                        <a:ext cx="7207624" cy="40206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2647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441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3646" y="274638"/>
            <a:ext cx="7530354" cy="1143000"/>
          </a:xfrm>
        </p:spPr>
        <p:txBody>
          <a:bodyPr>
            <a:normAutofit/>
          </a:bodyPr>
          <a:lstStyle/>
          <a:p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สินค้าส่งออกหลักผ่านชายแดนไทย -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กัมพูชา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graphicFrame>
        <p:nvGraphicFramePr>
          <p:cNvPr id="6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9393815"/>
              </p:ext>
            </p:extLst>
          </p:nvPr>
        </p:nvGraphicFramePr>
        <p:xfrm>
          <a:off x="0" y="1196788"/>
          <a:ext cx="5849470" cy="302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39" name="Chart" r:id="rId3" imgW="5627096" imgH="2639797" progId="Excel.Sheet.8">
                  <p:embed/>
                </p:oleObj>
              </mc:Choice>
              <mc:Fallback>
                <p:oleObj name="Chart" r:id="rId3" imgW="5627096" imgH="2639797" progId="Excel.Sheet.8">
                  <p:embed/>
                  <p:pic>
                    <p:nvPicPr>
                      <p:cNvPr id="0" name="Picture 47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96788"/>
                        <a:ext cx="5849470" cy="3025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graphicFrame>
        <p:nvGraphicFramePr>
          <p:cNvPr id="8" name="Objec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7724175"/>
              </p:ext>
            </p:extLst>
          </p:nvPr>
        </p:nvGraphicFramePr>
        <p:xfrm>
          <a:off x="3533775" y="4095750"/>
          <a:ext cx="5610225" cy="276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0" name="Chart" r:id="rId5" imgW="5608806" imgH="2761727" progId="Excel.Sheet.8">
                  <p:embed/>
                </p:oleObj>
              </mc:Choice>
              <mc:Fallback>
                <p:oleObj name="Chart" r:id="rId5" imgW="5608806" imgH="2761727" progId="Excel.Sheet.8">
                  <p:embed/>
                  <p:pic>
                    <p:nvPicPr>
                      <p:cNvPr id="0" name="Picture 48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3775" y="4095750"/>
                        <a:ext cx="5610225" cy="2762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3678071" y="1298249"/>
            <a:ext cx="1560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สินค้า</a:t>
            </a:r>
            <a:r>
              <a:rPr lang="th-TH" sz="32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ส่งออก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335671" y="4199800"/>
            <a:ext cx="1478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สินค้านำเข้า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5501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วัตถุประสงค์</a:t>
            </a:r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9776753"/>
              </p:ext>
            </p:extLst>
          </p:nvPr>
        </p:nvGraphicFramePr>
        <p:xfrm>
          <a:off x="107504" y="1451917"/>
          <a:ext cx="9011344" cy="4785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71872" y="1988840"/>
            <a:ext cx="370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1</a:t>
            </a:r>
            <a:endParaRPr lang="th-TH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2265" y="3501008"/>
            <a:ext cx="370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</a:t>
            </a:r>
            <a:endParaRPr lang="th-TH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872" y="4941168"/>
            <a:ext cx="370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3</a:t>
            </a:r>
            <a:endParaRPr lang="th-TH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66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การค้าผ่านแดนของไทยและ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เวียดนาม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314" name="Chart 2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823" y="1707777"/>
            <a:ext cx="6925236" cy="420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441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3989" y="234297"/>
            <a:ext cx="7368988" cy="1143000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มูลค่ารวมการค้าผ่านแดน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ไทย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เวียดนามจำแนก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ตามจังหวัดของไทย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4338" name="Chart 2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964" y="1748117"/>
            <a:ext cx="7019365" cy="4007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905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แผนภูมิ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6280"/>
            <a:ext cx="5734050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3649" y="0"/>
            <a:ext cx="7530351" cy="1143000"/>
          </a:xfrm>
        </p:spPr>
        <p:txBody>
          <a:bodyPr>
            <a:noAutofit/>
          </a:bodyPr>
          <a:lstStyle/>
          <a:p>
            <a:r>
              <a:rPr lang="th-TH" sz="3200" dirty="0">
                <a:latin typeface="TH SarabunPSK" pitchFamily="34" charset="-34"/>
                <a:cs typeface="TH SarabunPSK" pitchFamily="34" charset="-34"/>
              </a:rPr>
              <a:t>มูลค่าการ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ส่งออก</a:t>
            </a:r>
            <a:r>
              <a:rPr lang="en-US" sz="3200" dirty="0" smtClean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นำเข้าการค้า</a:t>
            </a:r>
            <a:r>
              <a:rPr lang="th-TH" sz="3200" dirty="0">
                <a:latin typeface="TH SarabunPSK" pitchFamily="34" charset="-34"/>
                <a:cs typeface="TH SarabunPSK" pitchFamily="34" charset="-34"/>
              </a:rPr>
              <a:t>ผ่านแดน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ไทย-เวียดนามปี</a:t>
            </a:r>
            <a:r>
              <a:rPr lang="en-US" sz="3200" dirty="0" smtClean="0">
                <a:latin typeface="TH SarabunPSK" pitchFamily="34" charset="-34"/>
                <a:cs typeface="TH SarabunPSK" pitchFamily="34" charset="-34"/>
              </a:rPr>
              <a:t>2555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dirty="0">
                <a:latin typeface="TH SarabunPSK" pitchFamily="34" charset="-34"/>
                <a:cs typeface="TH SarabunPSK" pitchFamily="34" charset="-34"/>
              </a:rPr>
              <a:t>จำแนกตามสินค้า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5363" name="แผนภูมิ 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238625"/>
            <a:ext cx="5410200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Objec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2640175"/>
              </p:ext>
            </p:extLst>
          </p:nvPr>
        </p:nvGraphicFramePr>
        <p:xfrm>
          <a:off x="3533775" y="4095750"/>
          <a:ext cx="5610225" cy="276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7" name="Chart" r:id="rId5" imgW="5608806" imgH="2761727" progId="Excel.Sheet.8">
                  <p:embed/>
                </p:oleObj>
              </mc:Choice>
              <mc:Fallback>
                <p:oleObj name="Chart" r:id="rId5" imgW="5608806" imgH="2761727" progId="Excel.Sheet.8">
                  <p:embed/>
                  <p:pic>
                    <p:nvPicPr>
                      <p:cNvPr id="0" name="Picture 2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3775" y="4095750"/>
                        <a:ext cx="5610225" cy="2762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4014247" y="1728555"/>
            <a:ext cx="1560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สินค้า</a:t>
            </a:r>
            <a:r>
              <a:rPr lang="th-TH" sz="32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ส่งออก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35671" y="4199800"/>
            <a:ext cx="1478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สินค้านำเข้า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3991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6712"/>
            <a:ext cx="8229600" cy="960438"/>
          </a:xfrm>
        </p:spPr>
        <p:txBody>
          <a:bodyPr>
            <a:normAutofit/>
          </a:bodyPr>
          <a:lstStyle/>
          <a:p>
            <a:pPr algn="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ข้อมูลเศรษฐกิจของจังหวัดในพื้นที่โครงการฯ</a:t>
            </a:r>
            <a:endParaRPr lang="th-TH" sz="3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990600"/>
            <a:ext cx="6320194" cy="27704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แผนภูมิ 33"/>
          <p:cNvPicPr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9"/>
          <a:stretch/>
        </p:blipFill>
        <p:spPr bwMode="auto">
          <a:xfrm>
            <a:off x="1537648" y="3733800"/>
            <a:ext cx="6310952" cy="262444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47800" y="6324600"/>
            <a:ext cx="42723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>
                <a:solidFill>
                  <a:prstClr val="black"/>
                </a:solidFill>
                <a:latin typeface="AngsanaUPC" pitchFamily="18" charset="-34"/>
                <a:cs typeface="AngsanaUPC" pitchFamily="18" charset="-34"/>
              </a:rPr>
              <a:t>ที่มา</a:t>
            </a:r>
            <a:r>
              <a:rPr lang="en-US" sz="1600" dirty="0">
                <a:solidFill>
                  <a:prstClr val="black"/>
                </a:solidFill>
                <a:latin typeface="AngsanaUPC" pitchFamily="18" charset="-34"/>
                <a:cs typeface="AngsanaUPC" pitchFamily="18" charset="-34"/>
              </a:rPr>
              <a:t> : </a:t>
            </a:r>
            <a:r>
              <a:rPr lang="th-TH" sz="1600" dirty="0">
                <a:solidFill>
                  <a:prstClr val="black"/>
                </a:solidFill>
                <a:latin typeface="AngsanaUPC" pitchFamily="18" charset="-34"/>
                <a:cs typeface="AngsanaUPC" pitchFamily="18" charset="-34"/>
              </a:rPr>
              <a:t>สำนักงานคณะกรรมการพัฒนาการเศรษฐกิจและสังคมแห่งชาติ</a:t>
            </a:r>
            <a:r>
              <a:rPr lang="en-US" sz="1600" dirty="0">
                <a:solidFill>
                  <a:prstClr val="black"/>
                </a:solidFill>
                <a:latin typeface="AngsanaUPC" pitchFamily="18" charset="-34"/>
                <a:cs typeface="AngsanaUPC" pitchFamily="18" charset="-34"/>
              </a:rPr>
              <a:t>, 255</a:t>
            </a:r>
            <a:r>
              <a:rPr lang="th-TH" sz="1600" dirty="0">
                <a:solidFill>
                  <a:prstClr val="black"/>
                </a:solidFill>
                <a:latin typeface="AngsanaUPC" pitchFamily="18" charset="-34"/>
                <a:cs typeface="AngsanaUPC" pitchFamily="18" charset="-34"/>
              </a:rPr>
              <a:t>4</a:t>
            </a:r>
            <a:endParaRPr lang="en-US" sz="1600" dirty="0">
              <a:solidFill>
                <a:prstClr val="black"/>
              </a:solidFill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1932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1880"/>
            <a:ext cx="8686800" cy="712519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ข้อมูลเศรษฐกิจของจังหวัดในพื้นที่โครงการฯ</a:t>
            </a:r>
            <a:endParaRPr lang="th-TH" sz="4000" b="1" dirty="0">
              <a:latin typeface="TH SarabunPS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 descr="ThaiGDP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0" b="12140"/>
          <a:stretch/>
        </p:blipFill>
        <p:spPr bwMode="auto">
          <a:xfrm>
            <a:off x="-168442" y="819510"/>
            <a:ext cx="5265084" cy="6038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ThaiGDPewec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45" b="18748"/>
          <a:stretch/>
        </p:blipFill>
        <p:spPr bwMode="auto">
          <a:xfrm>
            <a:off x="5096642" y="819509"/>
            <a:ext cx="4047358" cy="603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798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2530" name="Picture 2" descr="ric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9" t="12400" r="6132" b="5940"/>
          <a:stretch/>
        </p:blipFill>
        <p:spPr bwMode="auto">
          <a:xfrm>
            <a:off x="0" y="0"/>
            <a:ext cx="4329953" cy="5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 descr="มัน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0" t="13887" r="3210" b="4616"/>
          <a:stretch/>
        </p:blipFill>
        <p:spPr bwMode="auto">
          <a:xfrm>
            <a:off x="4435410" y="0"/>
            <a:ext cx="4655284" cy="581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527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3554" name="Picture 2" descr="sugarcan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9" t="15804" r="6048" b="4653"/>
          <a:stretch/>
        </p:blipFill>
        <p:spPr bwMode="auto">
          <a:xfrm>
            <a:off x="-1" y="1"/>
            <a:ext cx="4572001" cy="5801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 descr="ยาง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7" t="15312" r="5106" b="5285"/>
          <a:stretch/>
        </p:blipFill>
        <p:spPr bwMode="auto">
          <a:xfrm>
            <a:off x="4572000" y="346364"/>
            <a:ext cx="4568530" cy="559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409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>
            <a:normAutofit/>
          </a:bodyPr>
          <a:lstStyle/>
          <a:p>
            <a:pPr algn="r"/>
            <a:r>
              <a:rPr lang="th-TH" sz="3600" b="1" dirty="0"/>
              <a:t>เขตพื้นที่อุตสาหกรรมของพื้นที่</a:t>
            </a:r>
            <a:r>
              <a:rPr lang="th-TH" sz="3600" b="1" dirty="0" smtClean="0"/>
              <a:t>โครงการ</a:t>
            </a:r>
            <a:endParaRPr lang="th-TH" sz="3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2600" y="6214646"/>
            <a:ext cx="58432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>
                <a:solidFill>
                  <a:prstClr val="black"/>
                </a:solidFill>
                <a:cs typeface="Angsana New" panose="02020603050405020304" pitchFamily="18" charset="-34"/>
              </a:rPr>
              <a:t>ที่มา</a:t>
            </a:r>
            <a:r>
              <a:rPr lang="en-US" sz="1600" dirty="0">
                <a:solidFill>
                  <a:prstClr val="black"/>
                </a:solidFill>
                <a:cs typeface="+mj-cs"/>
              </a:rPr>
              <a:t> : </a:t>
            </a:r>
            <a:r>
              <a:rPr lang="th-TH" sz="1600" dirty="0">
                <a:solidFill>
                  <a:prstClr val="black"/>
                </a:solidFill>
                <a:cs typeface="Angsana New" panose="02020603050405020304" pitchFamily="18" charset="-34"/>
              </a:rPr>
              <a:t>ทีมที่ปรึกษาโครงการฯ ศูนย์วิจัยและจัดการทางด้านพลังงาน คณะวิทยาศาสตร์มหาวิทยาลัยนเรศวร</a:t>
            </a:r>
          </a:p>
        </p:txBody>
      </p:sp>
      <p:pic>
        <p:nvPicPr>
          <p:cNvPr id="17410" name="Picture 2" descr="E:\Proposal\Goverments\Industry\สศอ\EWEC\Picture EWEC\พื้นที่อุตสาหกรรม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69" y="1545055"/>
            <a:ext cx="7472779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25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2432" y="201304"/>
            <a:ext cx="8229600" cy="858753"/>
          </a:xfrm>
        </p:spPr>
        <p:txBody>
          <a:bodyPr>
            <a:noAutofit/>
          </a:bodyPr>
          <a:lstStyle/>
          <a:p>
            <a:pPr algn="r"/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ข้อมูลเศรษฐกิจของจังหวัดในพื้นที่โครงการฯ ในประเทศ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ไทย</a:t>
            </a:r>
            <a:endParaRPr lang="th-TH" sz="32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44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80" b="3928"/>
          <a:stretch/>
        </p:blipFill>
        <p:spPr bwMode="auto">
          <a:xfrm>
            <a:off x="609600" y="2222310"/>
            <a:ext cx="8061275" cy="4026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819400" y="1686580"/>
            <a:ext cx="36199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ประเภทโรงงานของพื้นที่โครงการฯ</a:t>
            </a:r>
            <a:endParaRPr lang="en-US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0420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514599"/>
            <a:ext cx="9144000" cy="2286001"/>
          </a:xfr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th-TH" sz="4400" b="1" dirty="0">
                <a:latin typeface="Angsana New" pitchFamily="18" charset="-34"/>
                <a:cs typeface="Angsana New" pitchFamily="18" charset="-34"/>
              </a:rPr>
              <a:t>งานศึกษาศักยภาพพื้นฐานระบบโลจิสติกส์ของ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พื้นที่</a:t>
            </a:r>
          </a:p>
          <a:p>
            <a:pPr marL="0" indent="0" algn="ctr">
              <a:buNone/>
            </a:pP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ตาม</a:t>
            </a:r>
            <a:r>
              <a:rPr lang="th-TH" sz="4400" b="1" dirty="0">
                <a:latin typeface="Angsana New" pitchFamily="18" charset="-34"/>
                <a:cs typeface="Angsana New" pitchFamily="18" charset="-34"/>
              </a:rPr>
              <a:t>แนวระเบียงเศรษฐกิจตะวันออก-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ตะวันตก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99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วัตถุประสงค์</a:t>
            </a:r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1304030"/>
              </p:ext>
            </p:extLst>
          </p:nvPr>
        </p:nvGraphicFramePr>
        <p:xfrm>
          <a:off x="107504" y="1412776"/>
          <a:ext cx="901134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71872" y="1988840"/>
            <a:ext cx="370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4</a:t>
            </a:r>
            <a:endParaRPr lang="th-TH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2265" y="3501008"/>
            <a:ext cx="370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5</a:t>
            </a:r>
            <a:endParaRPr lang="th-TH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872" y="4941168"/>
            <a:ext cx="370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6</a:t>
            </a:r>
            <a:endParaRPr lang="th-TH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17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952"/>
            <a:ext cx="8229600" cy="838200"/>
          </a:xfrm>
        </p:spPr>
        <p:txBody>
          <a:bodyPr/>
          <a:lstStyle/>
          <a:p>
            <a:pPr algn="r"/>
            <a:r>
              <a:rPr lang="th-TH" b="1" dirty="0"/>
              <a:t>แผนการดำเนินงาน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05000"/>
            <a:ext cx="88392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834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th-TH" sz="3600" b="1" dirty="0"/>
              <a:t>การวิเคราะห์รูปแบบการเจริญเติบโตทาง</a:t>
            </a:r>
            <a:r>
              <a:rPr lang="th-TH" sz="3600" b="1" dirty="0" smtClean="0"/>
              <a:t>เศรษฐกิจ</a:t>
            </a:r>
            <a:br>
              <a:rPr lang="th-TH" sz="3600" b="1" dirty="0" smtClean="0"/>
            </a:br>
            <a:r>
              <a:rPr lang="th-TH" sz="3600" b="1" dirty="0" smtClean="0"/>
              <a:t>ตาม</a:t>
            </a:r>
            <a:r>
              <a:rPr lang="th-TH" sz="3600" b="1" dirty="0"/>
              <a:t>แนว </a:t>
            </a:r>
            <a:r>
              <a:rPr lang="en-US" sz="3600" b="1" dirty="0"/>
              <a:t>EWEC</a:t>
            </a:r>
            <a:endParaRPr lang="th-TH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04800" y="1524000"/>
            <a:ext cx="8534401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h-TH" sz="2400" u="sng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สมมติฐานที่</a:t>
            </a:r>
            <a:r>
              <a:rPr lang="en-US" sz="2400" u="sng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 1</a:t>
            </a:r>
            <a:r>
              <a:rPr lang="en-US" sz="2400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  EWEC </a:t>
            </a:r>
            <a:r>
              <a:rPr lang="th-TH" sz="2400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จะเป็น </a:t>
            </a:r>
            <a:r>
              <a:rPr lang="en-US" sz="2400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Land Bridge </a:t>
            </a:r>
            <a:r>
              <a:rPr lang="th-TH" sz="2400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หรือสะพานเชื่อมต่อระหว่างสองฝั่งมหาสมุทร คือ	   	       มหาสมุทรแปซิฟิกและมหาสมุทรอินเดีย</a:t>
            </a:r>
          </a:p>
          <a:p>
            <a:pPr marL="342900" indent="-342900">
              <a:buFont typeface="+mj-lt"/>
              <a:buAutoNum type="arabicPeriod"/>
            </a:pPr>
            <a:r>
              <a:rPr lang="th-TH" sz="2400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เส้นทางโลจิสติกส์การค้าด้านด่านอำเภอแม่สอด จังหวัดตาก</a:t>
            </a:r>
          </a:p>
          <a:p>
            <a:pPr marL="342900" indent="-342900">
              <a:buFont typeface="+mj-lt"/>
              <a:buAutoNum type="arabicPeriod"/>
            </a:pPr>
            <a:r>
              <a:rPr lang="th-TH" sz="2400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เส้นทางโลจิสติกส์การค้าด้านด่านสะพานข้ามแม่น้ำโขงแห่งที่สอง จังหวัดมุกดาหาร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971800"/>
            <a:ext cx="4762500" cy="356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96000" y="6277198"/>
            <a:ext cx="2691763" cy="338554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none" rtlCol="0">
            <a:spAutoFit/>
          </a:bodyPr>
          <a:lstStyle/>
          <a:p>
            <a:r>
              <a:rPr lang="th-TH" sz="1600" dirty="0">
                <a:solidFill>
                  <a:prstClr val="black"/>
                </a:solidFill>
                <a:latin typeface="AngsanaUPC" pitchFamily="18" charset="-34"/>
                <a:cs typeface="AngsanaUPC" pitchFamily="18" charset="-34"/>
              </a:rPr>
              <a:t>ที่มา </a:t>
            </a:r>
            <a:r>
              <a:rPr lang="en-US" sz="1600" dirty="0">
                <a:solidFill>
                  <a:prstClr val="black"/>
                </a:solidFill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1600" dirty="0">
                <a:solidFill>
                  <a:prstClr val="black"/>
                </a:solidFill>
                <a:latin typeface="AngsanaUPC" pitchFamily="18" charset="-34"/>
                <a:cs typeface="AngsanaUPC" pitchFamily="18" charset="-34"/>
              </a:rPr>
              <a:t>ธนาคารเพื่อการพัฒนาแห่งเอเชีย </a:t>
            </a:r>
            <a:r>
              <a:rPr lang="en-US" sz="1600" dirty="0">
                <a:solidFill>
                  <a:prstClr val="black"/>
                </a:solidFill>
                <a:latin typeface="AngsanaUPC" pitchFamily="18" charset="-34"/>
                <a:cs typeface="AngsanaUPC" pitchFamily="18" charset="-34"/>
              </a:rPr>
              <a:t>(ADB)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30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3505200"/>
          </a:xfrm>
        </p:spPr>
        <p:txBody>
          <a:bodyPr/>
          <a:lstStyle/>
          <a:p>
            <a:pPr marL="0" indent="0">
              <a:buNone/>
            </a:pPr>
            <a:r>
              <a:rPr lang="th-TH" u="sng" dirty="0">
                <a:latin typeface="TH SarabunPSK" pitchFamily="34" charset="-34"/>
                <a:cs typeface="TH SarabunPSK" pitchFamily="34" charset="-34"/>
              </a:rPr>
              <a:t>สมมติฐานที่</a:t>
            </a:r>
            <a:r>
              <a:rPr lang="en-US" u="sng" dirty="0">
                <a:latin typeface="TH SarabunPSK" pitchFamily="34" charset="-34"/>
                <a:cs typeface="TH SarabunPSK" pitchFamily="34" charset="-34"/>
              </a:rPr>
              <a:t> 2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  EWEC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ก่อให้เกิดการขยายตัวภาคอุตสาหกรรมที่อยู่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ใน	            ลักษณะ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ของห่วงโซ่การผลิตที่เชื่อมต่อกันตลอด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เส้นทาง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เขตเศรษฐกิจพิเศษลาวบาวในประเทศ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เวียดนาม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เขต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เศรษฐกิจพิเศษสะหวัน-เซโน สปป.ลาว</a:t>
            </a:r>
            <a:endParaRPr lang="en-US" sz="2800" dirty="0"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เขตเศรษฐกิจพิเศษเมียวดี ประเทศเมียน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มาร์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เขตเศรษฐกิจพิเศษ อ.แม่สอด ประเทศไทย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การวิเคราะห์รูปแบบการเจริญเติบโตทาง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เศรษฐกิจ</a:t>
            </a:r>
            <a:br>
              <a:rPr lang="th-TH" sz="36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ตาม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แนว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EWEC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9372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077" t="12453" r="7938" b="13853"/>
          <a:stretch/>
        </p:blipFill>
        <p:spPr bwMode="auto">
          <a:xfrm>
            <a:off x="-76200" y="0"/>
            <a:ext cx="92202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52600" y="6602104"/>
            <a:ext cx="5843266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h-TH" sz="1600" dirty="0">
                <a:solidFill>
                  <a:prstClr val="black"/>
                </a:solidFill>
                <a:cs typeface="Angsana New" panose="02020603050405020304" pitchFamily="18" charset="-34"/>
              </a:rPr>
              <a:t>ที่มา</a:t>
            </a:r>
            <a:r>
              <a:rPr lang="en-US" sz="1600" dirty="0">
                <a:solidFill>
                  <a:prstClr val="black"/>
                </a:solidFill>
                <a:cs typeface="+mj-cs"/>
              </a:rPr>
              <a:t> : </a:t>
            </a:r>
            <a:r>
              <a:rPr lang="th-TH" sz="1600" dirty="0">
                <a:solidFill>
                  <a:prstClr val="black"/>
                </a:solidFill>
                <a:cs typeface="Angsana New" panose="02020603050405020304" pitchFamily="18" charset="-34"/>
              </a:rPr>
              <a:t>ทีมที่ปรึกษาโครงการฯ ศูนย์วิจัยและจัดการทางด้านพลังงาน คณะวิทยาศาสตร์มหาวิทยาลัยนเรศวร</a:t>
            </a:r>
          </a:p>
        </p:txBody>
      </p:sp>
    </p:spTree>
    <p:extLst>
      <p:ext uri="{BB962C8B-B14F-4D97-AF65-F5344CB8AC3E}">
        <p14:creationId xmlns:p14="http://schemas.microsoft.com/office/powerpoint/2010/main" val="148951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th-TH" sz="3200" dirty="0"/>
              <a:t>การเชื่อมโยงระหว่างเขตเศรษฐกิจพิเศษทิลาวาใกล้กับนครย่างกุ้ง </a:t>
            </a:r>
            <a:br>
              <a:rPr lang="th-TH" sz="3200" dirty="0"/>
            </a:br>
            <a:r>
              <a:rPr lang="th-TH" sz="3200" dirty="0"/>
              <a:t>กับเขตเศรษฐกิจพิเศษสะหวัน-เซ</a:t>
            </a:r>
            <a:r>
              <a:rPr lang="th-TH" sz="3200" dirty="0" smtClean="0"/>
              <a:t>โน</a:t>
            </a:r>
            <a:endParaRPr lang="th-TH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8153400" cy="522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397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u="sng" dirty="0">
                <a:latin typeface="TH SarabunPSK" pitchFamily="34" charset="-34"/>
                <a:cs typeface="TH SarabunPSK" pitchFamily="34" charset="-34"/>
              </a:rPr>
              <a:t>สมมติฐานที่ </a:t>
            </a:r>
            <a:r>
              <a:rPr lang="en-US" sz="2800" u="sng" dirty="0">
                <a:latin typeface="TH SarabunPSK" pitchFamily="34" charset="-34"/>
                <a:cs typeface="TH SarabunPSK" pitchFamily="34" charset="-34"/>
              </a:rPr>
              <a:t>3</a:t>
            </a: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800" dirty="0" smtClean="0">
                <a:latin typeface="TH SarabunPSK" pitchFamily="34" charset="-34"/>
                <a:cs typeface="TH SarabunPSK" pitchFamily="34" charset="-34"/>
              </a:rPr>
              <a:t> EWEC 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ก่อให้เกิดเมืองศูนย์กลางด้านการค้า การผลิต และการบริการ ในแนวระเบียงเศรษฐกิจที่มีส่วนช่วยเหลือส่งเสริมต่อการเติบโตทางเศรษฐกิจแก่จังหวัดรอบข้าง</a:t>
            </a:r>
            <a:endParaRPr lang="en-US" sz="2800" dirty="0"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endParaRPr lang="th-TH" sz="2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7804" y="2740967"/>
            <a:ext cx="5412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400" u="sng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จังหวัดที่มีศักยภาพในการพัฒนาเป็นเมืองศูนย์กลางในแนว </a:t>
            </a:r>
            <a:r>
              <a:rPr lang="en-US" sz="2400" u="sng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EWEC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312260"/>
              </p:ext>
            </p:extLst>
          </p:nvPr>
        </p:nvGraphicFramePr>
        <p:xfrm>
          <a:off x="520263" y="3202632"/>
          <a:ext cx="7740870" cy="3364992"/>
        </p:xfrm>
        <a:graphic>
          <a:graphicData uri="http://schemas.openxmlformats.org/drawingml/2006/table">
            <a:tbl>
              <a:tblPr firstRow="1" firstCol="1" bandRow="1"/>
              <a:tblGrid>
                <a:gridCol w="5540832"/>
                <a:gridCol w="220003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หลักเกณฑ์</a:t>
                      </a:r>
                      <a:endParaRPr lang="en-US" sz="2400" dirty="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จังหวัดที่มีศักยภาพ</a:t>
                      </a:r>
                      <a:endParaRPr lang="en-US" sz="2400" dirty="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1.</a:t>
                      </a:r>
                      <a:r>
                        <a:rPr lang="th-TH" sz="2400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 การ</a:t>
                      </a: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เป็นจังหวัดที่มีความสำคัญเชื่อมต่อกับระเบียงเศรษฐกิจ</a:t>
                      </a:r>
                      <a:r>
                        <a:rPr lang="th-TH" sz="2400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อื่นๆ </a:t>
                      </a: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ใน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GMS</a:t>
                      </a:r>
                      <a:endParaRPr lang="en-US" sz="2400" dirty="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1. </a:t>
                      </a: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อำเภอแม่สอด (จ.ตาก) </a:t>
                      </a:r>
                      <a:endParaRPr lang="en-US" sz="2400" dirty="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2. </a:t>
                      </a: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จังหวัดพิษณุโลก</a:t>
                      </a:r>
                      <a:endParaRPr lang="en-US" sz="2400" dirty="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3. </a:t>
                      </a: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จังหวัดมุกดาหาร</a:t>
                      </a:r>
                      <a:endParaRPr lang="en-US" sz="2400" dirty="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2. </a:t>
                      </a: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การเป็นจังหวัดที่มีความสำคัญเชื่อมต่อ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EWEC </a:t>
                      </a: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กับแผนพัฒนาด้านการคมนาคมของประเทศไทยตามแผนพัฒนาฯฉบับที่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11</a:t>
                      </a:r>
                      <a:endParaRPr lang="en-US" sz="240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1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.</a:t>
                      </a:r>
                      <a:r>
                        <a:rPr lang="th-TH" sz="2400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 จังหวัด</a:t>
                      </a: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พิษณุโลก</a:t>
                      </a:r>
                      <a:endParaRPr lang="en-US" sz="2400" dirty="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2. </a:t>
                      </a: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จังหวัดขอนแก่น</a:t>
                      </a:r>
                      <a:endParaRPr lang="en-US" sz="2400" dirty="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3. </a:t>
                      </a: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การเป็นจังหวัดที่มีความพร้อมต่อการเป็นศูนย์กลาง</a:t>
                      </a:r>
                      <a:r>
                        <a:rPr lang="th-TH" sz="2400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ด้านโลจิ</a:t>
                      </a: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สติกส์เมื่อพิจารณาจากมิติทั้ง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 4 </a:t>
                      </a: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ด้านสำคัญ</a:t>
                      </a:r>
                      <a:endParaRPr lang="en-US" sz="2400" dirty="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1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.</a:t>
                      </a:r>
                      <a:r>
                        <a:rPr lang="th-TH" sz="2400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 จังหวัด</a:t>
                      </a: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พิษณุโลก</a:t>
                      </a:r>
                      <a:endParaRPr lang="en-US" sz="2400" dirty="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2. </a:t>
                      </a: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ea typeface="SimSun"/>
                          <a:cs typeface="TH SarabunPSK" pitchFamily="34" charset="-34"/>
                        </a:rPr>
                        <a:t>จังหวัดขอนแก่น</a:t>
                      </a:r>
                      <a:endParaRPr lang="en-US" sz="2400" dirty="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การวิเคราะห์รูปแบบการเจริญเติบโตทาง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เศรษฐกิจ</a:t>
            </a:r>
            <a:br>
              <a:rPr lang="th-TH" sz="36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ตาม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แนว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EWEC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4926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จังหวัดในแนว </a:t>
            </a: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EWEC </a:t>
            </a: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ที่มีศักยภาพต่อการพัฒนา</a:t>
            </a:r>
            <a:br>
              <a:rPr lang="th-TH" sz="3200" b="1" dirty="0">
                <a:latin typeface="Angsana New" pitchFamily="18" charset="-34"/>
                <a:cs typeface="Angsana New" pitchFamily="18" charset="-34"/>
              </a:rPr>
            </a:b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เพื่อการเป็นจังหวัดศูนย์กลางของพื้นที่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398" t="8722" r="5211" b="31203"/>
          <a:stretch/>
        </p:blipFill>
        <p:spPr bwMode="auto">
          <a:xfrm>
            <a:off x="381000" y="1222473"/>
            <a:ext cx="8382000" cy="530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78592" y="6338248"/>
            <a:ext cx="5843266" cy="338554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th-TH" sz="1600" dirty="0">
                <a:solidFill>
                  <a:prstClr val="black"/>
                </a:solidFill>
                <a:cs typeface="Angsana New" panose="02020603050405020304" pitchFamily="18" charset="-34"/>
              </a:rPr>
              <a:t>ที่มา</a:t>
            </a:r>
            <a:r>
              <a:rPr lang="en-US" sz="1600" dirty="0">
                <a:solidFill>
                  <a:prstClr val="black"/>
                </a:solidFill>
                <a:cs typeface="+mj-cs"/>
              </a:rPr>
              <a:t> : </a:t>
            </a:r>
            <a:r>
              <a:rPr lang="th-TH" sz="1600" dirty="0">
                <a:solidFill>
                  <a:prstClr val="black"/>
                </a:solidFill>
                <a:cs typeface="Angsana New" panose="02020603050405020304" pitchFamily="18" charset="-34"/>
              </a:rPr>
              <a:t>ทีมที่ปรึกษาโครงการฯ ศูนย์วิจัยและจัดการทางด้านพลังงาน คณะวิทยาศาสตร์มหาวิทยาลัยนเรศวร</a:t>
            </a:r>
          </a:p>
        </p:txBody>
      </p:sp>
    </p:spTree>
    <p:extLst>
      <p:ext uri="{BB962C8B-B14F-4D97-AF65-F5344CB8AC3E}">
        <p14:creationId xmlns:p14="http://schemas.microsoft.com/office/powerpoint/2010/main" val="228579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Baijam" pitchFamily="2" charset="-34"/>
                <a:cs typeface="TH Baijam" pitchFamily="2" charset="-34"/>
              </a:rPr>
              <a:t>การวิเคราะห์ </a:t>
            </a:r>
            <a:r>
              <a:rPr lang="en-US" sz="3600" b="1" dirty="0">
                <a:latin typeface="TH Baijam" pitchFamily="2" charset="-34"/>
                <a:cs typeface="TH Baijam" pitchFamily="2" charset="-34"/>
              </a:rPr>
              <a:t>Gap Analysis </a:t>
            </a:r>
            <a:r>
              <a:rPr lang="th-TH" sz="3600" b="1" dirty="0" smtClean="0">
                <a:latin typeface="TH Baijam" pitchFamily="2" charset="-34"/>
                <a:cs typeface="TH Baijam" pitchFamily="2" charset="-34"/>
              </a:rPr>
              <a:t/>
            </a:r>
            <a:br>
              <a:rPr lang="th-TH" sz="3600" b="1" dirty="0" smtClean="0">
                <a:latin typeface="TH Baijam" pitchFamily="2" charset="-34"/>
                <a:cs typeface="TH Baijam" pitchFamily="2" charset="-34"/>
              </a:rPr>
            </a:br>
            <a:r>
              <a:rPr lang="th-TH" sz="3600" b="1" dirty="0" smtClean="0">
                <a:latin typeface="TH Baijam" pitchFamily="2" charset="-34"/>
                <a:cs typeface="TH Baijam" pitchFamily="2" charset="-34"/>
              </a:rPr>
              <a:t>ศักยภาพ</a:t>
            </a:r>
            <a:r>
              <a:rPr lang="th-TH" sz="3600" b="1" dirty="0">
                <a:latin typeface="TH Baijam" pitchFamily="2" charset="-34"/>
                <a:cs typeface="TH Baijam" pitchFamily="2" charset="-34"/>
              </a:rPr>
              <a:t>พื้นฐานระบบโลจิ</a:t>
            </a:r>
            <a:r>
              <a:rPr lang="th-TH" sz="3600" b="1" dirty="0" smtClean="0">
                <a:latin typeface="TH Baijam" pitchFamily="2" charset="-34"/>
                <a:cs typeface="TH Baijam" pitchFamily="2" charset="-34"/>
              </a:rPr>
              <a:t>สติกส์</a:t>
            </a:r>
            <a:endParaRPr lang="th-TH" sz="3600" dirty="0">
              <a:latin typeface="TH Baijam" pitchFamily="2" charset="-34"/>
              <a:cs typeface="TH Baijam" pitchFamily="2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36" y="1676400"/>
            <a:ext cx="6391264" cy="3428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33600" y="4963180"/>
            <a:ext cx="49968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>
                <a:solidFill>
                  <a:prstClr val="black"/>
                </a:solidFill>
                <a:cs typeface="Angsana New" panose="02020603050405020304" pitchFamily="18" charset="-34"/>
              </a:rPr>
              <a:t>ระดับความพร้อมเชิงยุทธศาสตร์โลจิสติกส์ </a:t>
            </a:r>
            <a:r>
              <a:rPr lang="en-US" b="1" dirty="0">
                <a:solidFill>
                  <a:prstClr val="black"/>
                </a:solidFill>
                <a:cs typeface="+mj-cs"/>
              </a:rPr>
              <a:t>5 </a:t>
            </a:r>
            <a:r>
              <a:rPr lang="th-TH" b="1" dirty="0">
                <a:solidFill>
                  <a:prstClr val="black"/>
                </a:solidFill>
                <a:cs typeface="Angsana New" panose="02020603050405020304" pitchFamily="18" charset="-34"/>
              </a:rPr>
              <a:t>ด้าน</a:t>
            </a:r>
          </a:p>
        </p:txBody>
      </p:sp>
    </p:spTree>
    <p:extLst>
      <p:ext uri="{BB962C8B-B14F-4D97-AF65-F5344CB8AC3E}">
        <p14:creationId xmlns:p14="http://schemas.microsoft.com/office/powerpoint/2010/main" val="2484531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สรุปภาพรวมระดับความพร้อมเชิง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ยุทธศาสตร์</a:t>
            </a:r>
            <a:br>
              <a:rPr lang="th-TH" sz="32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ของ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สี่เขตพื้นที่ศักยภาพตามแนว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EWEC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1194624"/>
              </p:ext>
            </p:extLst>
          </p:nvPr>
        </p:nvGraphicFramePr>
        <p:xfrm>
          <a:off x="141891" y="1676400"/>
          <a:ext cx="8697308" cy="4626864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055029"/>
                <a:gridCol w="1089080"/>
                <a:gridCol w="1240597"/>
                <a:gridCol w="1128235"/>
                <a:gridCol w="1128235"/>
                <a:gridCol w="1128235"/>
                <a:gridCol w="1927897"/>
              </a:tblGrid>
              <a:tr h="16383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เขตพื้นที่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หลักเกณฑ์ในการพัฒนาตามยุทธศาสตร์การพัฒนา</a:t>
                      </a:r>
                      <a:b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</a:br>
                      <a: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โลจิสติกส์ของ ศสช.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ผลการประเมินระดับระเบียงของเขตพื้นที่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(Corridors Level Assessed)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22987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ยุทธศาสตร์ที่ 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ยุทธศาสตร์ ที่ 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ยุทธศาสตร์ที่ </a:t>
                      </a:r>
                      <a:r>
                        <a:rPr lang="en-US" sz="22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22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ยุทธศาสตร์ที่ </a:t>
                      </a:r>
                      <a:r>
                        <a:rPr lang="en-US" sz="22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en-US" sz="22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ยุทธศาสตร์ที่ 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จ.มุกดาหาร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22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22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ระดับที่เป็นระเบียงขนส่ง</a:t>
                      </a:r>
                      <a:endParaRPr lang="en-US" sz="22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จ.ขอนแก่น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22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22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ระดับที่เป็นระเบียงเชื่อมโยงหลายจุด</a:t>
                      </a:r>
                      <a:endParaRPr lang="en-US" sz="22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จ.พิษณุโลก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22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22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22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22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ระดับที่เป็นระเบียงเชื่อมโยงหลายจุด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อ.แม่สอด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22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en-US" sz="22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22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22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ระดับที่เป็นระเบียงขนส่ง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97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สภาวการณ์ในปัจจุบัน แผนระยะสั้น และระยะ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ยาว</a:t>
            </a:r>
            <a:br>
              <a:rPr lang="th-TH" sz="36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ของ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พื้นที่ศักยภาพทั้ง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4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4717307"/>
              </p:ext>
            </p:extLst>
          </p:nvPr>
        </p:nvGraphicFramePr>
        <p:xfrm>
          <a:off x="345745" y="1600200"/>
          <a:ext cx="8409296" cy="4416552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329147"/>
                <a:gridCol w="2450340"/>
                <a:gridCol w="2604028"/>
                <a:gridCol w="202578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เขตพื้นที่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สภาวการณ์ในปัจจุบัน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แผนระยะสั้น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แผนระยะยาว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จ.มุกดาหาร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ระดับที่เป็นระเบียงขนส่ง</a:t>
                      </a:r>
                      <a:endParaRPr lang="en-US" sz="2800" dirty="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ระดับที่เป็นระเบียงเชื่อมโยงหลายจุด</a:t>
                      </a:r>
                      <a:endParaRPr lang="en-US" sz="2800" dirty="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ระดับที่เป็นระเบียง  โลจิสติกส์</a:t>
                      </a:r>
                      <a:endParaRPr lang="en-US" sz="2800" dirty="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จ.ขอนแก่น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ระดับที่เป็นระเบียงเชื่อมโยงหลายจุด</a:t>
                      </a:r>
                      <a:endParaRPr lang="en-US" sz="280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ระดับที่เป็นระเบียงโลจิสติกส์</a:t>
                      </a:r>
                      <a:endParaRPr lang="en-US" sz="280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ระดับที่เป็นระเบียงเศรษฐกิจ</a:t>
                      </a:r>
                      <a:endParaRPr lang="en-US" sz="2800" dirty="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จ.พิษณุโลก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ระดับที่เป็นระเบียงเชื่อมโยงหลายจุด</a:t>
                      </a:r>
                      <a:endParaRPr lang="en-US" sz="280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ระดับที่เป็นระเบียงโลจิสติกส์</a:t>
                      </a:r>
                      <a:endParaRPr lang="en-US" sz="280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ระดับที่เป็นระเบียงเศรษฐกิจ</a:t>
                      </a:r>
                      <a:endParaRPr lang="en-US" sz="2800" dirty="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อ.แม่สอด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ระดับที่เป็นระเบียงขนส่ง</a:t>
                      </a:r>
                      <a:endParaRPr lang="en-US" sz="280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ระดับที่เป็นระเบียงโลจิสติกส์</a:t>
                      </a:r>
                      <a:endParaRPr lang="en-US" sz="280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ระดับที่เป็นระเบียงเศรษฐกิจ</a:t>
                      </a:r>
                      <a:endParaRPr lang="en-US" sz="2800" dirty="0">
                        <a:effectLst/>
                        <a:latin typeface="TH SarabunPSK" pitchFamily="34" charset="-34"/>
                        <a:ea typeface="SimSu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20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941" y="-1"/>
            <a:ext cx="4514850" cy="689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89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514600"/>
            <a:ext cx="9144000" cy="2239963"/>
          </a:xfr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งานศึกษาอุตสาหกรรม</a:t>
            </a:r>
            <a:r>
              <a:rPr lang="th-TH" sz="4400" b="1" dirty="0">
                <a:latin typeface="Angsana New" pitchFamily="18" charset="-34"/>
                <a:cs typeface="Angsana New" pitchFamily="18" charset="-34"/>
              </a:rPr>
              <a:t>เป้าหมายและพื้นที่ที่มีศักยภาพ </a:t>
            </a:r>
            <a:endParaRPr lang="th-TH" sz="4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32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7" t="-1" r="20579" b="47562"/>
          <a:stretch/>
        </p:blipFill>
        <p:spPr bwMode="auto">
          <a:xfrm>
            <a:off x="0" y="0"/>
            <a:ext cx="480950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7" t="43811" b="19901"/>
          <a:stretch/>
        </p:blipFill>
        <p:spPr bwMode="auto">
          <a:xfrm>
            <a:off x="4809505" y="139536"/>
            <a:ext cx="4801433" cy="4026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499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42</a:t>
            </a:fld>
            <a:endParaRPr lang="en-US"/>
          </a:p>
        </p:txBody>
      </p:sp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850" y="1600200"/>
            <a:ext cx="190500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850" y="1600200"/>
            <a:ext cx="190500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850" y="1600200"/>
            <a:ext cx="190500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850" y="1600200"/>
            <a:ext cx="190500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850" y="1600200"/>
            <a:ext cx="190500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850" y="1600200"/>
            <a:ext cx="190500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230003"/>
              </p:ext>
            </p:extLst>
          </p:nvPr>
        </p:nvGraphicFramePr>
        <p:xfrm>
          <a:off x="304801" y="152400"/>
          <a:ext cx="8610600" cy="6406896"/>
        </p:xfrm>
        <a:graphic>
          <a:graphicData uri="http://schemas.openxmlformats.org/drawingml/2006/table">
            <a:tbl>
              <a:tblPr bandRow="1">
                <a:tableStyleId>{EB344D84-9AFB-497E-A393-DC336BA19D2E}</a:tableStyleId>
              </a:tblPr>
              <a:tblGrid>
                <a:gridCol w="4114799"/>
                <a:gridCol w="546100"/>
                <a:gridCol w="546100"/>
                <a:gridCol w="546100"/>
                <a:gridCol w="546100"/>
                <a:gridCol w="546100"/>
                <a:gridCol w="546100"/>
                <a:gridCol w="609600"/>
                <a:gridCol w="609601"/>
              </a:tblGrid>
              <a:tr h="245364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 anchor="ctr"/>
                </a:tc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ลำดับที่ 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รวมลำดับที่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ลำดับที่รวม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 anchor="ctr"/>
                </a:tc>
              </a:tr>
              <a:tr h="10088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29736" marR="29736" marT="0" marB="0" vert="vert270" anchor="ctr">
                    <a:blipFill rotWithShape="1">
                      <a:blip r:embed="rId8"/>
                      <a:stretch>
                        <a:fillRect l="-750000" t="-25904" r="-720000" b="-519277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29736" marR="29736" marT="0" marB="0" vert="vert270" anchor="ctr">
                    <a:blipFill rotWithShape="1">
                      <a:blip r:embed="rId8"/>
                      <a:stretch>
                        <a:fillRect l="-859551" t="-25904" r="-628090" b="-519277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29736" marR="29736" marT="0" marB="0" vert="vert270" anchor="ctr">
                    <a:blipFill rotWithShape="1">
                      <a:blip r:embed="rId8"/>
                      <a:stretch>
                        <a:fillRect l="-948889" t="-25904" r="-521111" b="-519277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29736" marR="29736" marT="0" marB="0" vert="vert270" anchor="ctr">
                    <a:blipFill rotWithShape="1">
                      <a:blip r:embed="rId8"/>
                      <a:stretch>
                        <a:fillRect l="-1048889" t="-25904" r="-421111" b="-519277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29736" marR="29736" marT="0" marB="0" vert="vert270" anchor="ctr">
                    <a:blipFill rotWithShape="1">
                      <a:blip r:embed="rId8"/>
                      <a:stretch>
                        <a:fillRect l="-1161798" t="-25904" r="-325843" b="-519277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29736" marR="29736" marT="0" marB="0" vert="vert270" anchor="ctr">
                    <a:blipFill rotWithShape="1">
                      <a:blip r:embed="rId8"/>
                      <a:stretch>
                        <a:fillRect l="-1247778" t="-25904" r="-222222" b="-519277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29736" marR="29736" marT="0" marB="0" anchor="ctr">
                    <a:blipFill rotWithShape="1">
                      <a:blip r:embed="rId8"/>
                      <a:stretch>
                        <a:fillRect l="-1213000" t="-25904" r="-100000" b="-519277"/>
                      </a:stretch>
                    </a:blip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1. </a:t>
                      </a:r>
                      <a:r>
                        <a:rPr lang="th-TH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อุตสาหกรรมเคมีภัณฑ์และผลิตภัณฑ์เคมี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13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13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19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17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17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94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18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2. </a:t>
                      </a:r>
                      <a:r>
                        <a:rPr lang="th-TH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อุตสาหกรรมเครื่องเรือนหรือเครื่องตบแต่งในอาคารจากไม้ แก้ว ยาง หรือโลหะอื่นๆ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9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19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16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19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13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9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85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3. </a:t>
                      </a:r>
                      <a:r>
                        <a:rPr lang="th-TH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อุตสาหกรรมแปรรูปไม้และผลิตภัณฑ์จากไม้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8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13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8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4. </a:t>
                      </a:r>
                      <a:r>
                        <a:rPr lang="th-TH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อุตสาหกรรมการผลิตอื่นๆ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5. </a:t>
                      </a:r>
                      <a:r>
                        <a:rPr lang="th-TH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อุตสาหกรรมการพิมพ์ การเย็บเล่ม ทำปกหรือการทำแม่พิมพ์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16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119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6. </a:t>
                      </a:r>
                      <a:r>
                        <a:rPr lang="th-TH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อุตสาหกรรมผลิตเครื่องใช้ไฟฟ้าและอุปกรณ์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18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18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8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74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7. </a:t>
                      </a:r>
                      <a:r>
                        <a:rPr lang="th-TH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อุตสาหกรรมผลิตเครื่องจักรและเครื่องกล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7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18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14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16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13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80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13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8. </a:t>
                      </a:r>
                      <a:r>
                        <a:rPr lang="th-TH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อุตสาหกรรมผลิตโลหะขั้นมูลฐาน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17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9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18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80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14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9. </a:t>
                      </a:r>
                      <a:r>
                        <a:rPr lang="th-TH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อุตสากรรมผลิตกระดาษและผลิตภัณฑ์กระดาษ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9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14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10. </a:t>
                      </a:r>
                      <a:r>
                        <a:rPr lang="th-TH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อุตสาหกรรมผลิตภัณฑ์โลหะ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14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13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14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76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11. </a:t>
                      </a:r>
                      <a:r>
                        <a:rPr lang="th-TH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อุตสาหกรรมผลิตภัณฑ์จากปิโตรเลียม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17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18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17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16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19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98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19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12. </a:t>
                      </a:r>
                      <a:r>
                        <a:rPr lang="th-TH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อุตสาหกรรมผลิตภัณฑ์จากพืช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18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>
                    <a:solidFill>
                      <a:srgbClr val="00B050"/>
                    </a:solidFill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13. </a:t>
                      </a:r>
                      <a:r>
                        <a:rPr lang="th-TH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อุตสาหกรรมผลิตภัณฑ์พลาสติก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16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17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18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90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17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14. </a:t>
                      </a:r>
                      <a:r>
                        <a:rPr lang="th-TH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อุตสาหกรรมผลิตภัณฑ์อโลหะ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7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7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7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15. </a:t>
                      </a:r>
                      <a:r>
                        <a:rPr lang="th-TH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อุตสาหกรรมผลิตยานพาหนะและอุปกรณ์รวมทั้งการซ่อมยานพาหนะและอุปกรณ์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9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16. </a:t>
                      </a:r>
                      <a:r>
                        <a:rPr lang="th-TH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อุตสาหกรรมผลิตหนังสัตว์และผลิตภัณฑ์จากหนังสัตว์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14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88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16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17. </a:t>
                      </a:r>
                      <a:r>
                        <a:rPr lang="th-TH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อุตสาหกรรมยางและผลิตภัณฑ์ยาง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14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19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115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18. </a:t>
                      </a:r>
                      <a:r>
                        <a:rPr lang="th-TH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อุตสาหกรรมสิ่งทอ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7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9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19. </a:t>
                      </a:r>
                      <a:r>
                        <a:rPr lang="th-TH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อุตสาหกรรมเครื่องแต่งกายยกเว้นรองเท้า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8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8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48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20. </a:t>
                      </a:r>
                      <a:r>
                        <a:rPr lang="th-TH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อุตสาหกรรมเครื่องดื่ม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19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8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16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57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9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</a:tr>
              <a:tr h="245364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21. </a:t>
                      </a:r>
                      <a:r>
                        <a:rPr lang="th-TH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อุตสาหกรรมอาหาร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29736" marR="29736" marT="0" marB="0"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81000" y="304800"/>
            <a:ext cx="3505200" cy="10772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อุตสาหกรรม</a:t>
            </a:r>
            <a:r>
              <a:rPr lang="th-TH" sz="3200" dirty="0">
                <a:latin typeface="Angsana New" pitchFamily="18" charset="-34"/>
                <a:cs typeface="Angsana New" pitchFamily="18" charset="-34"/>
              </a:rPr>
              <a:t>ที่มี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ศักยภาพ</a:t>
            </a:r>
          </a:p>
          <a:p>
            <a:pPr algn="ctr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จาก</a:t>
            </a:r>
            <a:r>
              <a:rPr lang="th-TH" sz="3200" dirty="0">
                <a:latin typeface="Angsana New" pitchFamily="18" charset="-34"/>
                <a:cs typeface="Angsana New" pitchFamily="18" charset="-34"/>
              </a:rPr>
              <a:t>การเลือก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อุตสาหกรรม</a:t>
            </a:r>
          </a:p>
        </p:txBody>
      </p:sp>
    </p:spTree>
    <p:extLst>
      <p:ext uri="{BB962C8B-B14F-4D97-AF65-F5344CB8AC3E}">
        <p14:creationId xmlns:p14="http://schemas.microsoft.com/office/powerpoint/2010/main" val="231317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th-TH" sz="3600" b="1" dirty="0" smtClean="0"/>
              <a:t>อุตสาหกรรมศักยภาพหลักที่มีความสำคัญ</a:t>
            </a:r>
            <a:br>
              <a:rPr lang="th-TH" sz="3600" b="1" dirty="0" smtClean="0"/>
            </a:br>
            <a:r>
              <a:rPr lang="th-TH" sz="3600" b="1" dirty="0" smtClean="0"/>
              <a:t>ตาม</a:t>
            </a:r>
            <a:r>
              <a:rPr lang="th-TH" sz="3600" b="1" dirty="0"/>
              <a:t>แนว</a:t>
            </a:r>
            <a:r>
              <a:rPr lang="th-TH" sz="3600" b="1" dirty="0" smtClean="0"/>
              <a:t>พื้นที่เศรษฐกิจ</a:t>
            </a:r>
            <a:r>
              <a:rPr lang="th-TH" sz="3600" b="1" dirty="0"/>
              <a:t>ตะวันออก</a:t>
            </a:r>
            <a:r>
              <a:rPr lang="en-US" sz="3600" b="1" dirty="0"/>
              <a:t>-</a:t>
            </a:r>
            <a:r>
              <a:rPr lang="th-TH" sz="3600" b="1" dirty="0"/>
              <a:t>ตะวันตก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49154" name="Diagram 2093"/>
          <p:cNvPicPr>
            <a:picLocks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3888" r="-23866"/>
          <a:stretch>
            <a:fillRect/>
          </a:stretch>
        </p:blipFill>
        <p:spPr bwMode="auto">
          <a:xfrm>
            <a:off x="838200" y="2209800"/>
            <a:ext cx="73914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1000" y="1610380"/>
            <a:ext cx="6970178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อุตสาหกรรมที่เป็นไปตามนโยบายของ</a:t>
            </a:r>
            <a:r>
              <a:rPr lang="th-TH" sz="2800" u="sng" dirty="0" smtClean="0">
                <a:latin typeface="Angsana New" pitchFamily="18" charset="-34"/>
                <a:cs typeface="Angsana New" pitchFamily="18" charset="-34"/>
              </a:rPr>
              <a:t>ประเทศใน</a:t>
            </a:r>
            <a:r>
              <a:rPr lang="th-TH" sz="2800" u="sng" dirty="0">
                <a:latin typeface="Angsana New" pitchFamily="18" charset="-34"/>
                <a:cs typeface="Angsana New" pitchFamily="18" charset="-34"/>
              </a:rPr>
              <a:t>เขตพื้นที่ศึกษา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ได้แก่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3864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819280"/>
              </p:ext>
            </p:extLst>
          </p:nvPr>
        </p:nvGraphicFramePr>
        <p:xfrm>
          <a:off x="760021" y="813460"/>
          <a:ext cx="8003970" cy="5486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88841"/>
                <a:gridCol w="4524693"/>
                <a:gridCol w="1290436"/>
              </a:tblGrid>
              <a:tr h="2514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เกณฑ์หลัก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เกณฑ์รอง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สัดส่วน (%)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</a:tr>
              <a:tr h="2514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1. </a:t>
                      </a: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ปัจจัยด้านวัตถุดิบ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</a:tr>
              <a:tr h="2514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1.1 </a:t>
                      </a: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พื้นที่เพาะปลูก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</a:tr>
              <a:tr h="2514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1.2 </a:t>
                      </a: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ปริมาณวัตถุดิบ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</a:tr>
              <a:tr h="2514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1.3 </a:t>
                      </a: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มูลค่าการส่งออก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</a:tr>
              <a:tr h="2514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รวม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30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</a:tr>
              <a:tr h="2514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2. </a:t>
                      </a: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ปัจจัยด้านการเชื่อมโยง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</a:tr>
              <a:tr h="2514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2.1 </a:t>
                      </a: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ความเชื่อมโยงของแหล่งวัตถุดิบ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</a:tr>
              <a:tr h="2514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2.2 </a:t>
                      </a: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ความหลากหลายของผลิตภัณฑ์เกี่ยวเนื่อง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</a:tr>
              <a:tr h="2514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2.3 </a:t>
                      </a: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ตอบสนองนโยบายสำคัญของประเทศ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</a:tr>
              <a:tr h="2514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2.4 </a:t>
                      </a: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ตอบสนองการเปลี่ยนแปลงพลวัตรโลก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</a:tr>
              <a:tr h="2514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2.5 </a:t>
                      </a: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อุตสาหกรรมที่ได้ประโยชน์จากการเชื่อมโยงได้หลายมิติ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/>
                </a:tc>
              </a:tr>
              <a:tr h="2514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รวม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50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</a:tr>
              <a:tr h="251442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3. </a:t>
                      </a: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ความคิดเห็นจากผู้เชี่ยวชาญ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</a:tr>
              <a:tr h="2514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3.1 </a:t>
                      </a: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ความคิดเห็นจากผู้เชี่ยวชาญจากภาครัฐ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</a:tr>
              <a:tr h="2514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3.2 </a:t>
                      </a: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ความคิดเห็นผู้เกี่ยวข้องในอุตสาหกรรม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</a:tr>
              <a:tr h="2514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รวม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20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</a:tr>
              <a:tr h="2514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รวมทั้งหมด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en-US" sz="20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575" marR="56575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431486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862967"/>
              </p:ext>
            </p:extLst>
          </p:nvPr>
        </p:nvGraphicFramePr>
        <p:xfrm>
          <a:off x="308759" y="1662545"/>
          <a:ext cx="8383980" cy="42424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7590"/>
                <a:gridCol w="1177670"/>
                <a:gridCol w="1177670"/>
                <a:gridCol w="1052151"/>
                <a:gridCol w="1052151"/>
                <a:gridCol w="1176748"/>
              </a:tblGrid>
              <a:tr h="18535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อุตสาหกรรม</a:t>
                      </a:r>
                      <a:endParaRPr lang="en-US" sz="20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พื้นที่เพาะปลูก </a:t>
                      </a:r>
                      <a:endParaRPr lang="en-US" sz="2000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(ไร่)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สัดส่วนพื้นที่เพาะปลูกต่อพื้นที่เพาะปลูกทั้งหมดของประเทศ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ผลผลิต </a:t>
                      </a:r>
                      <a:endParaRPr lang="en-US" sz="2000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(ตัน)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สัดส่วนผลผลิตต่อผลผลิตทั้งหมดของประเทศ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มูลค่าส่งออก </a:t>
                      </a:r>
                      <a:endParaRPr lang="en-US" sz="2000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(ล้านบาท)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vert="vert270" anchor="ctr"/>
                </a:tc>
              </a:tr>
              <a:tr h="4777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อุตสาหกรรมอ้อยและผลิตภัณฑ์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4,084,942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50.98 %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47,183,601</a:t>
                      </a:r>
                      <a:endParaRPr lang="en-US" sz="20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47.95 %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132,137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4777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อุตสาหกรรมมันสะหลังและผลิตภัณฑ์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3,982,272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43.03 %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12,321,993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41.9 %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87,063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4777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อุตสหากรรมข้าวและผลิตภัณฑ์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29,586,072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45.52 %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11,205,908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41.58 %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158,434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4777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อุตสหากรรมข้าวโพดและผลิตภัณฑ์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3,568,542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48.44 %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2,382,811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47.99 %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2,811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4777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อุตสหากรรมยางพาราและผลิตภัณฑ์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2,394,925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12.43 %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212,180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5.85 %</a:t>
                      </a:r>
                      <a:endParaRPr lang="en-US" sz="20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538,588</a:t>
                      </a:r>
                      <a:endParaRPr lang="en-US" sz="20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61566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6085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8" t="26988" r="12622" b="15706"/>
          <a:stretch/>
        </p:blipFill>
        <p:spPr bwMode="auto">
          <a:xfrm>
            <a:off x="795645" y="1460665"/>
            <a:ext cx="7113321" cy="419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211666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1" t="26948" r="12337" b="21916"/>
          <a:stretch/>
        </p:blipFill>
        <p:spPr bwMode="auto">
          <a:xfrm>
            <a:off x="0" y="0"/>
            <a:ext cx="9170241" cy="50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36731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465429"/>
              </p:ext>
            </p:extLst>
          </p:nvPr>
        </p:nvGraphicFramePr>
        <p:xfrm>
          <a:off x="0" y="380007"/>
          <a:ext cx="9060872" cy="5442654"/>
        </p:xfrm>
        <a:graphic>
          <a:graphicData uri="http://schemas.openxmlformats.org/drawingml/2006/table">
            <a:tbl>
              <a:tblPr firstRow="1" firstCol="1" bandRow="1"/>
              <a:tblGrid>
                <a:gridCol w="2359826"/>
                <a:gridCol w="2390304"/>
                <a:gridCol w="2066804"/>
                <a:gridCol w="2243938"/>
              </a:tblGrid>
              <a:tr h="4121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การขับเคลื่อนรายเทคโนโลยี</a:t>
                      </a:r>
                      <a:endParaRPr lang="en-US" sz="24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รูปแบบพลังงาน</a:t>
                      </a:r>
                      <a:endParaRPr lang="en-US" sz="24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กำลังการ</a:t>
                      </a:r>
                      <a:r>
                        <a:rPr lang="th-TH" sz="2400" b="1" dirty="0" smtClean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ผลิต </a:t>
                      </a:r>
                      <a:r>
                        <a:rPr lang="en-US" sz="2400" b="1" dirty="0" smtClean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(</a:t>
                      </a:r>
                      <a:r>
                        <a:rPr lang="en-US" sz="2400" b="1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2555)</a:t>
                      </a:r>
                      <a:endParaRPr lang="en-US" sz="24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เป้าหมาย ปี </a:t>
                      </a:r>
                      <a:r>
                        <a:rPr lang="en-US" sz="2400" b="1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2564</a:t>
                      </a:r>
                      <a:endParaRPr lang="en-US" sz="24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206069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พลังงานทดแทน</a:t>
                      </a:r>
                      <a:endParaRPr lang="en-US" sz="24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เพื่อการผลิตไฟฟ้า</a:t>
                      </a:r>
                      <a:endParaRPr lang="en-US" sz="24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พลังงานแสงอาทิตย์</a:t>
                      </a:r>
                      <a:endParaRPr lang="en-US" sz="24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75.48 MW</a:t>
                      </a: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2,000 MW</a:t>
                      </a: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06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พลังงานลม</a:t>
                      </a:r>
                      <a:endParaRPr lang="en-US" sz="24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7.28 MW</a:t>
                      </a: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1,200 MW</a:t>
                      </a: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06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พลังงานจากขยะ</a:t>
                      </a:r>
                      <a:endParaRPr lang="en-US" sz="24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13.45 MW</a:t>
                      </a: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160 MW</a:t>
                      </a: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06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ชีวมวล</a:t>
                      </a:r>
                      <a:endParaRPr lang="en-US" sz="24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1,751.86 MW</a:t>
                      </a: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3,630 MW</a:t>
                      </a: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0606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ก๊าซชีวภาพ</a:t>
                      </a:r>
                      <a:endParaRPr lang="en-US" sz="24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138 MW</a:t>
                      </a: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600 MW</a:t>
                      </a: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20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ทดแทนในภาค</a:t>
                      </a:r>
                      <a:r>
                        <a:rPr lang="th-TH" sz="2400" b="1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ขนส่ง</a:t>
                      </a:r>
                      <a:endParaRPr lang="en-US" sz="24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(</a:t>
                      </a:r>
                      <a:r>
                        <a:rPr lang="th-TH" sz="2400" b="1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ทดแทนการใช้น้ำมัน</a:t>
                      </a:r>
                      <a:r>
                        <a:rPr lang="en-US" sz="2400" b="1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)</a:t>
                      </a:r>
                      <a:endParaRPr lang="en-US" sz="24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เอ</a:t>
                      </a:r>
                      <a:r>
                        <a:rPr lang="th-TH" sz="2400" dirty="0" smtClean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ทานอล </a:t>
                      </a:r>
                      <a:r>
                        <a:rPr lang="en-US" sz="2400" dirty="0" smtClean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(</a:t>
                      </a:r>
                      <a:r>
                        <a:rPr lang="th-TH" sz="2400" dirty="0" smtClean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ทดแทนเบนซิน</a:t>
                      </a:r>
                      <a:r>
                        <a:rPr lang="en-US" sz="2400" dirty="0" smtClean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)*</a:t>
                      </a:r>
                      <a:endParaRPr lang="en-US" sz="24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1.3 </a:t>
                      </a:r>
                      <a:r>
                        <a:rPr lang="th-TH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ล้านลิตร/วัน</a:t>
                      </a:r>
                      <a:endParaRPr lang="en-US" sz="24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9 </a:t>
                      </a:r>
                      <a:r>
                        <a:rPr lang="th-TH" sz="2400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ล้านลิตร/วัน</a:t>
                      </a:r>
                      <a:endParaRPr lang="en-US" sz="24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61820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ไบโอ</a:t>
                      </a:r>
                      <a:r>
                        <a:rPr lang="th-TH" sz="2400" dirty="0" smtClean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ดีเซล</a:t>
                      </a:r>
                      <a:r>
                        <a:rPr lang="en-US" sz="2400" dirty="0" smtClean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 (</a:t>
                      </a:r>
                      <a:r>
                        <a:rPr lang="th-TH" sz="2400" dirty="0" smtClean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ทดแทนดีเซล</a:t>
                      </a:r>
                      <a:r>
                        <a:rPr lang="en-US" sz="2400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)</a:t>
                      </a: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1.62 </a:t>
                      </a:r>
                      <a:r>
                        <a:rPr lang="th-TH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ล้านลิตร/วัน</a:t>
                      </a:r>
                      <a:endParaRPr lang="en-US" sz="24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5.97 </a:t>
                      </a:r>
                      <a:r>
                        <a:rPr lang="th-TH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ล้านลิตร/วัน</a:t>
                      </a:r>
                      <a:endParaRPr lang="en-US" sz="24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069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พลังงานทดแทน</a:t>
                      </a:r>
                      <a:endParaRPr lang="en-US" sz="24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เพื่อการผลิตความร้อน</a:t>
                      </a:r>
                      <a:endParaRPr lang="en-US" sz="24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(Renewable Heat)</a:t>
                      </a:r>
                      <a:endParaRPr lang="en-US" sz="24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พลังงานแสงอาทิตย์</a:t>
                      </a:r>
                      <a:endParaRPr lang="en-US" sz="24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1.98 Ktoe</a:t>
                      </a: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100 Ktoe</a:t>
                      </a: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06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ก๊าซชีวภาพ</a:t>
                      </a:r>
                      <a:endParaRPr lang="en-US" sz="24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379 Ktoe</a:t>
                      </a: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1,000 Ktoe</a:t>
                      </a: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06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ชีวมวล</a:t>
                      </a:r>
                      <a:endParaRPr lang="en-US" sz="24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3,286 </a:t>
                      </a:r>
                      <a:r>
                        <a:rPr lang="en-US" sz="2400" dirty="0" err="1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Ktoe</a:t>
                      </a:r>
                      <a:endParaRPr lang="en-US" sz="24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8,200 </a:t>
                      </a:r>
                      <a:r>
                        <a:rPr lang="en-US" sz="2400" dirty="0" err="1">
                          <a:effectLst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Ktoe</a:t>
                      </a:r>
                      <a:endParaRPr lang="en-US" sz="24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8655" marR="48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12518" y="6080166"/>
            <a:ext cx="7647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*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ยังไม่มีการรวมข้อมูลโครงการรถคันแรก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1,256,291 คัน  ข้อมูล ณ ม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ค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2556)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5697631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7" t="10552" r="8320" b="28409"/>
          <a:stretch/>
        </p:blipFill>
        <p:spPr bwMode="auto">
          <a:xfrm>
            <a:off x="1330035" y="1080654"/>
            <a:ext cx="7137071" cy="4465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92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514600"/>
            <a:ext cx="9144000" cy="2438400"/>
          </a:xfr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th-TH" sz="5400" b="1" dirty="0">
                <a:latin typeface="Angsana New" pitchFamily="18" charset="-34"/>
                <a:cs typeface="TH SarabunPSK"/>
              </a:rPr>
              <a:t>งานศึกษาสถานภาพ </a:t>
            </a:r>
            <a:r>
              <a:rPr lang="th-TH" sz="5400" b="1" dirty="0" smtClean="0">
                <a:latin typeface="Angsana New" pitchFamily="18" charset="-34"/>
                <a:cs typeface="TH SarabunPSK"/>
              </a:rPr>
              <a:t>ศักยภาพด้าน</a:t>
            </a:r>
            <a:r>
              <a:rPr lang="th-TH" sz="5400" b="1" dirty="0">
                <a:latin typeface="Angsana New" pitchFamily="18" charset="-34"/>
                <a:cs typeface="TH SarabunPSK"/>
              </a:rPr>
              <a:t>เศรษฐกิจ</a:t>
            </a:r>
            <a:br>
              <a:rPr lang="th-TH" sz="5400" b="1" dirty="0">
                <a:latin typeface="Angsana New" pitchFamily="18" charset="-34"/>
                <a:cs typeface="TH SarabunPSK"/>
              </a:rPr>
            </a:br>
            <a:r>
              <a:rPr lang="th-TH" sz="5400" b="1" dirty="0">
                <a:latin typeface="Angsana New" pitchFamily="18" charset="-34"/>
                <a:cs typeface="TH SarabunPSK"/>
              </a:rPr>
              <a:t>ของพื้นที่ศึกษาโครงการฯ</a:t>
            </a:r>
            <a:endParaRPr lang="th-TH" sz="5400" b="1" dirty="0">
              <a:cs typeface="TH SarabunPSK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06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948226"/>
              </p:ext>
            </p:extLst>
          </p:nvPr>
        </p:nvGraphicFramePr>
        <p:xfrm>
          <a:off x="273133" y="122434"/>
          <a:ext cx="8680862" cy="649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5042"/>
                <a:gridCol w="2913190"/>
                <a:gridCol w="1143034"/>
                <a:gridCol w="1337732"/>
                <a:gridCol w="1511635"/>
                <a:gridCol w="1390229"/>
              </a:tblGrid>
              <a:tr h="5410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ที่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โรงงาน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จังหวัดที่ตั้งโรงงาน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กำลังการผลิต </a:t>
                      </a:r>
                      <a:endParaRPr lang="en-US" sz="1500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(ลิตร/วัน)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วัตถุดิบการผลิต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การผลิตในเชิงพาณิชย์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 anchor="ctr"/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ไทยอะโกร เอ็นเนอร์ยี่ จำกัด เฟส</a:t>
                      </a: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1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สุพรรณบุรี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150,000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กากน้ำตาล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ม.ค.</a:t>
                      </a: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2548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ไทยแอลกอฮอล์ จำกัด</a:t>
                      </a: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(</a:t>
                      </a: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มหาชน</a:t>
                      </a: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นครปฐม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200,000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กากน้ำตาล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ส.ค. 2547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ขอนแก่น แอลกอฮอล์ จำกัด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ขอนแก่น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150,000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กากน้ำตาล / (น้ำแป้ง)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ม.ค. 2549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ไทยเอทานอล นอล จำกัด</a:t>
                      </a: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(</a:t>
                      </a: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มหาชน</a:t>
                      </a: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ขอนแก่น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130,000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มันสด / (มันเส้น)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ส.ค. 2548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น้ำตาลไทยเอทานอล จำกัด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กาญจนบุรี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100,000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กากน้ำตาล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เม.ย. 2550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เคไอ เอทานอล จำกัด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นครราชสีมา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100,000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กากน้ำตาล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มิ.ย. 2550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7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เพโทรกรีน จำกัด</a:t>
                      </a:r>
                      <a:r>
                        <a:rPr lang="en-US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(</a:t>
                      </a: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กาฬสินธุ์</a:t>
                      </a:r>
                      <a:r>
                        <a:rPr lang="en-US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กาฬสินธุ์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230,000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กากน้ำตาล / (น้ำอ้อย)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ม.ค. 2551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มิตรผล ไบโอฟูเอล จำกัด</a:t>
                      </a: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(</a:t>
                      </a: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ชัยภูมิ</a:t>
                      </a: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ชัยภูมิ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230,000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กากน้ำตาล / (น้ำอ้อย)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ธ.ค. 2549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9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เอกรัฐพัฒนา จำกัด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นครสวรรค์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230,000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กากน้ำตาล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มี.ค. 2551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ไทยรุ่งเรืองพลังงาน จำกัด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สระบุรี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120,000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กากน้ำตาล / (น้ำอ้อย)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มี.ค. 2552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11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ราชบุรีเอทานอล จำกัด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ราชบุรี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150,000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มันเส้น / กากน้ำตาล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ม.ค. 2552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12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อี เอส เพาเวอร์ จำกัด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สระแก้ว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150,000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กากน้ำตาล / มันเส้น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ม.ค. 2552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13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แม่สอดพลังงานสะอาด จำกัด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ตาก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200,000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น้ำอ้อย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พ.ค. 2552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14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ทรัพย์ทิพย์ จำกัด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ลพบุรี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200,000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มันเส้น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พ.ค. 2553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15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ไท่ผิงเอทานอล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สระแก้ว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150,000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มันสด / (มันเส้น)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ก.ค. 2552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16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พี เอส ซี สตาร์ซ โปรดักส์ชั่น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ชลบุรี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150,000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มันสด / (มันเส้น)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ส.ค. 2552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17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มิตรผล ไบโอฟูเอล จำกัด</a:t>
                      </a: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(</a:t>
                      </a: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ด่านช้าง</a:t>
                      </a: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สุพรรณบุรี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200,000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กากน้ำตาล / (น้ำอ้อย)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ธ.ค. 2552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18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ขอนแก่น แอลกอฮอล์ จำกัด</a:t>
                      </a: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(</a:t>
                      </a: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บ่อพลอย</a:t>
                      </a: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กาญจนบุรี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200,000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กากน้ำตาล / (น้ำอ้อย)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ต.ค. 2554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19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ไทยอะโกร เอนเนอจี จำกัด</a:t>
                      </a:r>
                      <a:r>
                        <a:rPr lang="en-US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(</a:t>
                      </a: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ด่านช้าง</a:t>
                      </a:r>
                      <a:r>
                        <a:rPr lang="en-US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) 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สุพรรณบุรี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200,000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กากน้ำตาล / มันเส้น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เม.ย. 2555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ดับเบิ้ลเอ เอทานอล จำกัด เฟส</a:t>
                      </a:r>
                      <a:r>
                        <a:rPr lang="en-US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1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ปราจีนบุรี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250,000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มันสด / น้ำแป้ง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ธ.ค. 2555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21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บริษัท อุบล ไบโอ เอทธานอล จำกัด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อุบลราชธานี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400,000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มันสด / มันเส้น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ม.ค. 2556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</a:tr>
              <a:tr h="270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รวม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กำลังการผลิตในปัจจุบัน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3,890,000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50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500" dirty="0">
                        <a:effectLst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56653" marR="5665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469215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454" y="157472"/>
            <a:ext cx="6363008" cy="5043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39491" y="5913912"/>
            <a:ext cx="40879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ที่มา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;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รวบรวมโดยที่ปรึกษา ม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นเรศวร </a:t>
            </a:r>
          </a:p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ข้อมูล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;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สำนักงานคณะกรรมการอ้อยและน้ำตาลทราย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 2555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7700408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1" t="11364" r="23417" b="25604"/>
          <a:stretch/>
        </p:blipFill>
        <p:spPr bwMode="auto">
          <a:xfrm>
            <a:off x="1246909" y="581891"/>
            <a:ext cx="6840187" cy="5343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39491" y="5913912"/>
            <a:ext cx="27526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ที่มา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;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รวบรวมโดยที่ปรึกษา ม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นเรศวร </a:t>
            </a:r>
          </a:p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ข้อมูล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;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สำนักงานเศรษฐกิจการเกษตร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6607572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การแบ่งเขต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ของการเชื่อมโยงตามเส้นแนว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เศรษฐกิจ</a:t>
            </a:r>
            <a:b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ซึ่ง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แบ่งเป็น </a:t>
            </a:r>
            <a:r>
              <a:rPr lang="en-US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 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53</a:t>
            </a:fld>
            <a:endParaRPr lang="en-US"/>
          </a:p>
        </p:txBody>
      </p:sp>
      <p:pic>
        <p:nvPicPr>
          <p:cNvPr id="18434" name="รูปภาพ 0" descr="part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70313"/>
            <a:ext cx="8688307" cy="3357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6200" y="5421868"/>
            <a:ext cx="28696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/>
              <a:t>เขตเชื่อมโยงเศรษฐกิจด้านตะวันตก</a:t>
            </a:r>
            <a:endParaRPr lang="th-TH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342345" y="5421868"/>
            <a:ext cx="26132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/>
              <a:t>เขตเชื่อมโยงเศรษฐกิจส่วนกลาง</a:t>
            </a:r>
            <a:endParaRPr lang="th-TH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275907" y="5421868"/>
            <a:ext cx="28680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/>
              <a:t>เขตเชื่อมโยงเศรษฐกิจด้านตะวันอก</a:t>
            </a:r>
            <a:endParaRPr lang="th-TH" sz="2000" b="1" dirty="0"/>
          </a:p>
        </p:txBody>
      </p:sp>
    </p:spTree>
    <p:extLst>
      <p:ext uri="{BB962C8B-B14F-4D97-AF65-F5344CB8AC3E}">
        <p14:creationId xmlns:p14="http://schemas.microsoft.com/office/powerpoint/2010/main" val="293620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เขตติดต่อและข้าวจังหวัดขอนแก่น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76800" cy="6883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5105400" y="2964464"/>
            <a:ext cx="361509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800" dirty="0">
                <a:latin typeface="Angsana New" pitchFamily="18" charset="-34"/>
                <a:cs typeface="Angsana New" pitchFamily="18" charset="-34"/>
              </a:rPr>
              <a:t>ผลผลิตข้าวและการเชื่อมโยง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วัตถุดิบ</a:t>
            </a:r>
            <a:br>
              <a:rPr lang="th-TH" sz="28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ของ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จังหวัดขอนแก่น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38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มันจังหวัดขอนแก่น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86" y="0"/>
            <a:ext cx="4790984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5257800" y="2913846"/>
            <a:ext cx="355898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800" dirty="0">
                <a:latin typeface="Angsana New" pitchFamily="18" charset="-34"/>
                <a:cs typeface="Angsana New" pitchFamily="18" charset="-34"/>
              </a:rPr>
              <a:t>ผลผลิตมันและการเชื่อมโยง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วัตถุดิบ</a:t>
            </a:r>
            <a:br>
              <a:rPr lang="th-TH" sz="28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ของ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จังหวัดขอนแก่น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06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56</a:t>
            </a:fld>
            <a:endParaRPr lang="en-US"/>
          </a:p>
        </p:txBody>
      </p:sp>
      <p:pic>
        <p:nvPicPr>
          <p:cNvPr id="28674" name="Picture 2" descr="อ้อยจังหวัดขอนแก่น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0885"/>
            <a:ext cx="4876800" cy="690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5108897" y="2963699"/>
            <a:ext cx="364875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800" dirty="0">
                <a:latin typeface="Angsana New" pitchFamily="18" charset="-34"/>
                <a:cs typeface="Angsana New" pitchFamily="18" charset="-34"/>
              </a:rPr>
              <a:t>ผลผลิตอ้อยและการเชื่อมโยง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วัตถุดิบ</a:t>
            </a:r>
            <a:br>
              <a:rPr lang="th-TH" sz="28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ของ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จังหวัดขอนแก่น</a:t>
            </a:r>
          </a:p>
        </p:txBody>
      </p:sp>
    </p:spTree>
    <p:extLst>
      <p:ext uri="{BB962C8B-B14F-4D97-AF65-F5344CB8AC3E}">
        <p14:creationId xmlns:p14="http://schemas.microsoft.com/office/powerpoint/2010/main" val="230438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ภาพรวม</a:t>
            </a:r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ศักยภาพการ</a:t>
            </a: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ผลิต</a:t>
            </a:r>
            <a:br>
              <a:rPr lang="th-TH" sz="36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และ</a:t>
            </a:r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โรงงานอุตสาหกรรมที่สำคัญในพื้นที่</a:t>
            </a: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โครงการ</a:t>
            </a:r>
            <a:endParaRPr lang="th-TH" sz="36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57</a:t>
            </a:fld>
            <a:endParaRPr lang="en-US"/>
          </a:p>
        </p:txBody>
      </p:sp>
      <p:pic>
        <p:nvPicPr>
          <p:cNvPr id="29698" name="Picture 2" descr="พืชเศรษฐกิจและโรงงานที่เกี่ยวข้อง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1318161"/>
            <a:ext cx="8905875" cy="523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143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686800" y="6585872"/>
            <a:ext cx="199240" cy="155496"/>
          </a:xfrm>
        </p:spPr>
        <p:txBody>
          <a:bodyPr/>
          <a:lstStyle/>
          <a:p>
            <a:fld id="{A83FDEF1-BC79-489F-8E80-79659F8103C4}" type="slidenum">
              <a:rPr lang="en-US" sz="1050"/>
              <a:pPr/>
              <a:t>58</a:t>
            </a:fld>
            <a:r>
              <a:rPr lang="en-US" sz="1050" dirty="0"/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179512" y="2575433"/>
            <a:ext cx="8712968" cy="1353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  <a:defRPr/>
            </a:pPr>
            <a:r>
              <a:rPr lang="th-TH" sz="3200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การ</a:t>
            </a:r>
            <a:r>
              <a:rPr lang="th-TH" sz="3200" b="1" dirty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กำหนดรูปแบบการพัฒนาอุตสาหกรรมไทย</a:t>
            </a:r>
          </a:p>
          <a:p>
            <a:pPr algn="ctr">
              <a:lnSpc>
                <a:spcPct val="115000"/>
              </a:lnSpc>
              <a:spcAft>
                <a:spcPts val="600"/>
              </a:spcAft>
              <a:defRPr/>
            </a:pPr>
            <a:r>
              <a:rPr lang="th-TH" sz="3200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บริเวณ</a:t>
            </a:r>
            <a:r>
              <a:rPr lang="th-TH" sz="3200" b="1" dirty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พื้นที่ฝั่งตะวันตกของไทย</a:t>
            </a:r>
            <a:endParaRPr lang="en-US" sz="3200" dirty="0">
              <a:solidFill>
                <a:srgbClr val="006600"/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1358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098752" y="144440"/>
            <a:ext cx="7004304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>
              <a:defRPr/>
            </a:pPr>
            <a:r>
              <a:rPr lang="en-US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1. </a:t>
            </a:r>
            <a:r>
              <a:rPr lang="th-TH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รูปแบบ</a:t>
            </a:r>
            <a:r>
              <a:rPr lang="th-TH" b="1" dirty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การพัฒนาอุตสาหกรรมไทย</a:t>
            </a:r>
          </a:p>
          <a:p>
            <a:pPr algn="r">
              <a:defRPr/>
            </a:pPr>
            <a:r>
              <a:rPr lang="th-TH" b="1" dirty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บริเวณพื้นที่ฝั่ง</a:t>
            </a:r>
            <a:r>
              <a:rPr lang="th-TH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ตะวันตกตามแนว </a:t>
            </a:r>
            <a:r>
              <a:rPr lang="en-US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EWEC </a:t>
            </a:r>
            <a:r>
              <a:rPr lang="th-TH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ของ</a:t>
            </a:r>
            <a:r>
              <a:rPr lang="th-TH" b="1" dirty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ไทย</a:t>
            </a:r>
            <a:endParaRPr lang="en-US" dirty="0">
              <a:solidFill>
                <a:srgbClr val="0066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65760" y="1365996"/>
            <a:ext cx="8412480" cy="1485022"/>
            <a:chOff x="365760" y="1723564"/>
            <a:chExt cx="8412480" cy="1485022"/>
          </a:xfrm>
        </p:grpSpPr>
        <p:sp>
          <p:nvSpPr>
            <p:cNvPr id="5" name="Rectangle 4"/>
            <p:cNvSpPr/>
            <p:nvPr/>
          </p:nvSpPr>
          <p:spPr>
            <a:xfrm>
              <a:off x="365760" y="1723564"/>
              <a:ext cx="8412480" cy="14850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0"/>
                </a:spcAft>
              </a:pPr>
              <a:r>
                <a:rPr lang="th-TH" sz="2000" b="1" dirty="0" smtClean="0"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อุตสาหกรรม</a:t>
              </a:r>
              <a:r>
                <a:rPr lang="th-TH" sz="2000" b="1" dirty="0"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ที่มีศักยภาพใน</a:t>
              </a:r>
              <a:r>
                <a:rPr lang="th-TH" sz="2000" b="1" dirty="0" smtClean="0"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พื้นที่ฝั่งตะวันตกตามแนว </a:t>
              </a:r>
              <a:r>
                <a:rPr lang="en-US" sz="2000" b="1" dirty="0" smtClean="0"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EWEC</a:t>
              </a:r>
              <a:r>
                <a:rPr lang="th-TH" sz="2000" b="1" dirty="0" smtClean="0"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 </a:t>
              </a:r>
              <a:endParaRPr lang="th-TH" sz="2000" b="1" dirty="0"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endParaRPr>
            </a:p>
            <a:p>
              <a:pPr marL="342900" indent="-342900">
                <a:lnSpc>
                  <a:spcPct val="90000"/>
                </a:lnSpc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th-TH" sz="2000" dirty="0" smtClean="0">
                  <a:effectLst/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อุตสาหกรรมอาหารฯ</a:t>
              </a:r>
            </a:p>
            <a:p>
              <a:pPr marL="342900" indent="-342900">
                <a:lnSpc>
                  <a:spcPct val="90000"/>
                </a:lnSpc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th-TH" sz="2000" dirty="0" smtClean="0">
                  <a:effectLst/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อุตสาหกรรมผลิตภัณฑ์อโลหะ </a:t>
              </a:r>
            </a:p>
            <a:p>
              <a:pPr marL="342900" indent="-342900"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th-TH" sz="2000" dirty="0"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อุตสาหกรรมผลิตกระดาษ</a:t>
              </a:r>
              <a:r>
                <a:rPr lang="th-TH" sz="2000" dirty="0" smtClean="0"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ฯ</a:t>
              </a:r>
              <a:endParaRPr lang="th-TH" sz="2000" dirty="0"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endParaRPr>
            </a:p>
            <a:p>
              <a:pPr marL="342900" indent="-342900">
                <a:lnSpc>
                  <a:spcPct val="90000"/>
                </a:lnSpc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th-TH" sz="2000" dirty="0" smtClean="0">
                  <a:effectLst/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อุตสาหกรรมสิ่งทอและเครื่องแต่งกาย </a:t>
              </a:r>
              <a:endParaRPr lang="th-TH" sz="2000" dirty="0"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4083268" y="2109428"/>
              <a:ext cx="445582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90000"/>
                </a:lnSpc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th-TH" sz="2000" dirty="0" smtClean="0">
                  <a:solidFill>
                    <a:srgbClr val="0D0D0D"/>
                  </a:solidFill>
                  <a:effectLst/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อุตสาหกรรมพลังงานและพลังงานทดแทน</a:t>
              </a:r>
              <a:endParaRPr lang="th-TH" sz="2000" dirty="0"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endParaRPr>
            </a:p>
            <a:p>
              <a:pPr marL="342900" indent="-342900">
                <a:lnSpc>
                  <a:spcPct val="90000"/>
                </a:lnSpc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th-TH" sz="2000" dirty="0" smtClean="0">
                  <a:solidFill>
                    <a:srgbClr val="0D0D0D"/>
                  </a:solidFill>
                  <a:effectLst/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อุตสาหกรรมยานพาหนะและอุปกรณ์ฯ </a:t>
              </a:r>
            </a:p>
            <a:p>
              <a:pPr marL="342900" indent="-342900">
                <a:lnSpc>
                  <a:spcPct val="90000"/>
                </a:lnSpc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th-TH" sz="2000" dirty="0" smtClean="0">
                  <a:solidFill>
                    <a:srgbClr val="0D0D0D"/>
                  </a:solidFill>
                  <a:effectLst/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อุตสาหกรรมแปรรูปไม้และผลิตภัณฑ์จากไม้</a:t>
              </a:r>
              <a:endParaRPr lang="en-US" sz="2000" dirty="0">
                <a:effectLst/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endParaRPr>
            </a:p>
          </p:txBody>
        </p:sp>
      </p:grpSp>
      <p:sp>
        <p:nvSpPr>
          <p:cNvPr id="3" name="Rounded Rectangle 2"/>
          <p:cNvSpPr/>
          <p:nvPr/>
        </p:nvSpPr>
        <p:spPr>
          <a:xfrm>
            <a:off x="225083" y="1408056"/>
            <a:ext cx="8665701" cy="1641919"/>
          </a:xfrm>
          <a:prstGeom prst="roundRect">
            <a:avLst>
              <a:gd name="adj" fmla="val 962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/>
          </a:p>
        </p:txBody>
      </p:sp>
      <p:sp>
        <p:nvSpPr>
          <p:cNvPr id="10" name="Rounded Rectangle 9"/>
          <p:cNvSpPr/>
          <p:nvPr/>
        </p:nvSpPr>
        <p:spPr>
          <a:xfrm>
            <a:off x="120099" y="3737325"/>
            <a:ext cx="2785355" cy="1082534"/>
          </a:xfrm>
          <a:prstGeom prst="roundRect">
            <a:avLst>
              <a:gd name="adj" fmla="val 9625"/>
            </a:avLst>
          </a:prstGeom>
          <a:solidFill>
            <a:srgbClr val="6256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Rounded Rectangle 10"/>
          <p:cNvSpPr/>
          <p:nvPr/>
        </p:nvSpPr>
        <p:spPr>
          <a:xfrm>
            <a:off x="3123033" y="3737325"/>
            <a:ext cx="2785355" cy="1082534"/>
          </a:xfrm>
          <a:prstGeom prst="roundRect">
            <a:avLst>
              <a:gd name="adj" fmla="val 9625"/>
            </a:avLst>
          </a:prstGeom>
          <a:solidFill>
            <a:srgbClr val="3A6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Rounded Rectangle 11"/>
          <p:cNvSpPr/>
          <p:nvPr/>
        </p:nvSpPr>
        <p:spPr>
          <a:xfrm>
            <a:off x="6119499" y="3738425"/>
            <a:ext cx="2785355" cy="1082534"/>
          </a:xfrm>
          <a:prstGeom prst="roundRect">
            <a:avLst>
              <a:gd name="adj" fmla="val 9625"/>
            </a:avLst>
          </a:prstGeom>
          <a:solidFill>
            <a:schemeClr val="accent5">
              <a:lumMod val="2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450168" y="4037867"/>
            <a:ext cx="2129436" cy="4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th-TH" sz="2400" b="1" dirty="0" smtClean="0">
                <a:solidFill>
                  <a:schemeClr val="bg1"/>
                </a:solidFill>
                <a:effectLst/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rPr>
              <a:t>เขตเศรษฐกิจพิเศษ</a:t>
            </a:r>
            <a:endParaRPr lang="en-US" sz="2400" b="1" dirty="0">
              <a:solidFill>
                <a:schemeClr val="bg1"/>
              </a:solidFill>
              <a:effectLst/>
              <a:latin typeface="Browallia New" pitchFamily="34" charset="-34"/>
              <a:ea typeface="Calibri" panose="020F0502020204030204" pitchFamily="34" charset="0"/>
              <a:cs typeface="Browallia New" pitchFamily="34" charset="-34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78536" y="3880771"/>
            <a:ext cx="2886170" cy="766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0"/>
              </a:spcAft>
            </a:pPr>
            <a:r>
              <a:rPr lang="th-TH" sz="2400" b="1" dirty="0" smtClean="0">
                <a:solidFill>
                  <a:schemeClr val="bg1"/>
                </a:solidFill>
                <a:effectLst/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rPr>
              <a:t>เขตประกอบการ</a:t>
            </a:r>
          </a:p>
          <a:p>
            <a:pPr algn="ctr">
              <a:lnSpc>
                <a:spcPct val="90000"/>
              </a:lnSpc>
              <a:spcAft>
                <a:spcPts val="0"/>
              </a:spcAft>
            </a:pPr>
            <a:r>
              <a:rPr lang="th-TH" sz="2400" b="1" dirty="0" smtClean="0">
                <a:solidFill>
                  <a:schemeClr val="bg1"/>
                </a:solidFill>
                <a:effectLst/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rPr>
              <a:t>อุตสาหกรรม</a:t>
            </a:r>
            <a:endParaRPr lang="en-US" sz="2400" b="1" dirty="0">
              <a:solidFill>
                <a:schemeClr val="bg1"/>
              </a:solidFill>
              <a:effectLst/>
              <a:latin typeface="Browallia New" pitchFamily="34" charset="-34"/>
              <a:ea typeface="Calibri" panose="020F0502020204030204" pitchFamily="34" charset="0"/>
              <a:cs typeface="Browallia New" pitchFamily="34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19450" y="3892491"/>
            <a:ext cx="2771334" cy="766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0"/>
              </a:spcAft>
            </a:pPr>
            <a:r>
              <a:rPr lang="th-TH" sz="2400" b="1" dirty="0" smtClean="0">
                <a:solidFill>
                  <a:schemeClr val="bg1"/>
                </a:solidFill>
                <a:effectLst/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rPr>
              <a:t>ศูนย์การขนส่ง</a:t>
            </a:r>
          </a:p>
          <a:p>
            <a:pPr algn="ctr">
              <a:lnSpc>
                <a:spcPct val="90000"/>
              </a:lnSpc>
              <a:spcAft>
                <a:spcPts val="0"/>
              </a:spcAft>
            </a:pPr>
            <a:r>
              <a:rPr lang="th-TH" sz="2400" b="1" dirty="0" smtClean="0">
                <a:solidFill>
                  <a:schemeClr val="bg1"/>
                </a:solidFill>
                <a:effectLst/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rPr>
              <a:t>และกระจายสินค้า</a:t>
            </a:r>
            <a:endParaRPr lang="en-US" sz="2400" b="1" dirty="0">
              <a:solidFill>
                <a:schemeClr val="bg1"/>
              </a:solidFill>
              <a:effectLst/>
              <a:latin typeface="Browallia New" pitchFamily="34" charset="-34"/>
              <a:ea typeface="Calibri" panose="020F0502020204030204" pitchFamily="34" charset="0"/>
              <a:cs typeface="Browallia New" pitchFamily="34" charset="-34"/>
            </a:endParaRPr>
          </a:p>
        </p:txBody>
      </p:sp>
      <p:sp>
        <p:nvSpPr>
          <p:cNvPr id="13" name="Down Arrow 12"/>
          <p:cNvSpPr/>
          <p:nvPr/>
        </p:nvSpPr>
        <p:spPr>
          <a:xfrm>
            <a:off x="4332946" y="3123842"/>
            <a:ext cx="404325" cy="521182"/>
          </a:xfrm>
          <a:prstGeom prst="downArrow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Rectangle 13"/>
          <p:cNvSpPr/>
          <p:nvPr/>
        </p:nvSpPr>
        <p:spPr>
          <a:xfrm>
            <a:off x="4067944" y="3112586"/>
            <a:ext cx="2886170" cy="4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0"/>
              </a:spcAft>
            </a:pPr>
            <a:r>
              <a:rPr lang="en-US" sz="2400" b="1" dirty="0" smtClean="0">
                <a:effectLst/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rPr>
              <a:t>Business Model</a:t>
            </a:r>
            <a:endParaRPr lang="en-US" sz="2400" b="1" dirty="0">
              <a:effectLst/>
              <a:latin typeface="Browallia New" pitchFamily="34" charset="-34"/>
              <a:ea typeface="Calibri" panose="020F0502020204030204" pitchFamily="34" charset="0"/>
              <a:cs typeface="Browallia New" pitchFamily="34" charset="-34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203848" y="489296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6213" indent="-176213"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นิคมอุตสาหกรรม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เขตประกอบการอุตสาหกรรม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ชุมชนอุตสาหกรรม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สวนอุตสาหกรรม</a:t>
            </a:r>
            <a:endParaRPr lang="th-TH" sz="1800" b="1" dirty="0">
              <a:solidFill>
                <a:srgbClr val="0066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7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686800" y="6566446"/>
            <a:ext cx="199240" cy="155496"/>
          </a:xfrm>
        </p:spPr>
        <p:txBody>
          <a:bodyPr/>
          <a:lstStyle/>
          <a:p>
            <a:fld id="{A83FDEF1-BC79-489F-8E80-79659F8103C4}" type="slidenum">
              <a:rPr lang="en-US" sz="1050"/>
              <a:pPr/>
              <a:t>59</a:t>
            </a:fld>
            <a:r>
              <a:rPr lang="en-US" sz="10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6683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07830" y="76200"/>
            <a:ext cx="3840970" cy="114300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ข้อมูลด้านเศรษฐกิจของ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ประเทศ</a:t>
            </a:r>
          </a:p>
          <a:p>
            <a:pPr marL="0" indent="0" algn="ctr"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ใน</a:t>
            </a: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พื้นที่โครงการ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EWEC</a:t>
            </a:r>
            <a:endParaRPr lang="en-US" sz="28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943600" cy="6596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477000" y="1752600"/>
            <a:ext cx="21336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th-TH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สปป.ลาว</a:t>
            </a:r>
          </a:p>
          <a:p>
            <a:pPr marL="285750" indent="-285750">
              <a:buFont typeface="Arial" pitchFamily="34" charset="0"/>
              <a:buChar char="•"/>
            </a:pPr>
            <a:endParaRPr lang="th-TH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h-TH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เมียนมาร์</a:t>
            </a:r>
          </a:p>
          <a:p>
            <a:pPr marL="285750" indent="-285750">
              <a:buFont typeface="Arial" pitchFamily="34" charset="0"/>
              <a:buChar char="•"/>
            </a:pPr>
            <a:endParaRPr lang="th-TH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h-TH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กัมพูชา</a:t>
            </a:r>
          </a:p>
          <a:p>
            <a:pPr marL="285750" indent="-285750">
              <a:buFont typeface="Arial" pitchFamily="34" charset="0"/>
              <a:buChar char="•"/>
            </a:pPr>
            <a:endParaRPr lang="th-TH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h-TH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เวียดนาม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925249" y="5932800"/>
            <a:ext cx="26853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>
                <a:solidFill>
                  <a:prstClr val="black"/>
                </a:solidFill>
                <a:cs typeface="Angsana New" panose="02020603050405020304" pitchFamily="18" charset="-34"/>
              </a:rPr>
              <a:t>ที่มา </a:t>
            </a:r>
            <a:r>
              <a:rPr lang="en-US" sz="1600" dirty="0">
                <a:solidFill>
                  <a:prstClr val="black"/>
                </a:solidFill>
                <a:cs typeface="+mj-cs"/>
              </a:rPr>
              <a:t>: </a:t>
            </a:r>
            <a:r>
              <a:rPr lang="th-TH" sz="1600" dirty="0">
                <a:solidFill>
                  <a:prstClr val="black"/>
                </a:solidFill>
                <a:cs typeface="Angsana New" panose="02020603050405020304" pitchFamily="18" charset="-34"/>
              </a:rPr>
              <a:t>สำนักพัฒนาการตลาดระหว่างประเทศ</a:t>
            </a:r>
          </a:p>
          <a:p>
            <a:r>
              <a:rPr lang="th-TH" sz="1600" dirty="0">
                <a:solidFill>
                  <a:prstClr val="black"/>
                </a:solidFill>
                <a:cs typeface="Angsana New" panose="02020603050405020304" pitchFamily="18" charset="-34"/>
              </a:rPr>
              <a:t>กรมส่งเสริมการส่งออก</a:t>
            </a:r>
          </a:p>
        </p:txBody>
      </p:sp>
    </p:spTree>
    <p:extLst>
      <p:ext uri="{BB962C8B-B14F-4D97-AF65-F5344CB8AC3E}">
        <p14:creationId xmlns:p14="http://schemas.microsoft.com/office/powerpoint/2010/main" val="128713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82" t="48459" r="20193" b="6214"/>
          <a:stretch/>
        </p:blipFill>
        <p:spPr bwMode="auto">
          <a:xfrm>
            <a:off x="1351129" y="2033245"/>
            <a:ext cx="6687402" cy="31662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2098752" y="144440"/>
            <a:ext cx="7004304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>
              <a:defRPr/>
            </a:pPr>
            <a:r>
              <a:rPr lang="en-US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2. </a:t>
            </a:r>
            <a:r>
              <a:rPr lang="th-TH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ความก้าวหน้า</a:t>
            </a:r>
            <a:r>
              <a:rPr lang="en-US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/</a:t>
            </a:r>
            <a:r>
              <a:rPr lang="th-TH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ปัญหาอุปสรรคแต่ละรูปแบบ</a:t>
            </a:r>
          </a:p>
          <a:p>
            <a:pPr algn="r">
              <a:defRPr/>
            </a:pPr>
            <a:endParaRPr lang="th-TH" sz="800" b="1" dirty="0" smtClean="0">
              <a:solidFill>
                <a:srgbClr val="7E542A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61930" y="5199525"/>
            <a:ext cx="8181821" cy="82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0"/>
              </a:spcAft>
            </a:pPr>
            <a:endParaRPr lang="th-TH" sz="400" b="1" dirty="0">
              <a:solidFill>
                <a:srgbClr val="7E542A"/>
              </a:solidFill>
              <a:latin typeface="Browallia New" pitchFamily="34" charset="-34"/>
              <a:ea typeface="Calibri" panose="020F0502020204030204" pitchFamily="34" charset="0"/>
              <a:cs typeface="Browallia New" pitchFamily="34" charset="-34"/>
            </a:endParaRPr>
          </a:p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th-TH" sz="2400" b="1" dirty="0" smtClean="0">
                <a:solidFill>
                  <a:srgbClr val="7E542A"/>
                </a:solidFill>
                <a:latin typeface="Browallia New" pitchFamily="34" charset="-34"/>
                <a:cs typeface="Browallia New" pitchFamily="34" charset="-34"/>
              </a:rPr>
              <a:t>เขตเศรษฐกิจพิเศษตามแนว </a:t>
            </a:r>
            <a:r>
              <a:rPr lang="en-US" sz="2400" b="1" dirty="0" smtClean="0">
                <a:solidFill>
                  <a:srgbClr val="7E542A"/>
                </a:solidFill>
                <a:latin typeface="Browallia New" pitchFamily="34" charset="-34"/>
                <a:cs typeface="Browallia New" pitchFamily="34" charset="-34"/>
              </a:rPr>
              <a:t>EWEC</a:t>
            </a:r>
            <a:r>
              <a:rPr lang="th-TH" sz="2400" b="1" dirty="0" smtClean="0">
                <a:solidFill>
                  <a:srgbClr val="7E542A"/>
                </a:solidFill>
                <a:latin typeface="Browallia New" pitchFamily="34" charset="-34"/>
                <a:cs typeface="Browallia New" pitchFamily="34" charset="-34"/>
              </a:rPr>
              <a:t> ยังไม่ประสบความสำเร็จ  เนื่องจาก 	</a:t>
            </a:r>
          </a:p>
          <a:p>
            <a:pPr marL="273050" indent="-273050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th-TH" sz="2400" b="1" dirty="0" smtClean="0">
                <a:solidFill>
                  <a:srgbClr val="7E542A"/>
                </a:solidFill>
                <a:latin typeface="Browallia New" pitchFamily="34" charset="-34"/>
                <a:cs typeface="Browallia New" pitchFamily="34" charset="-34"/>
              </a:rPr>
              <a:t>การพัฒนาสาธารณูปโภคคมนาคมขนส่ง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384058" y="5579275"/>
            <a:ext cx="3719001" cy="4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indent="-273050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th-TH" sz="2400" b="1" dirty="0" smtClean="0">
                <a:solidFill>
                  <a:srgbClr val="7E542A"/>
                </a:solidFill>
                <a:latin typeface="Browallia New" pitchFamily="34" charset="-34"/>
                <a:cs typeface="Browallia New" pitchFamily="34" charset="-34"/>
              </a:rPr>
              <a:t>ปัญหาการบริหารจัดการ</a:t>
            </a:r>
          </a:p>
        </p:txBody>
      </p:sp>
      <p:sp>
        <p:nvSpPr>
          <p:cNvPr id="2" name="Rectangle 1"/>
          <p:cNvSpPr/>
          <p:nvPr/>
        </p:nvSpPr>
        <p:spPr>
          <a:xfrm>
            <a:off x="451223" y="1417731"/>
            <a:ext cx="26661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b="1" dirty="0" smtClean="0">
                <a:solidFill>
                  <a:srgbClr val="7E542A"/>
                </a:solidFill>
                <a:latin typeface="Browallia New" pitchFamily="34" charset="-34"/>
                <a:cs typeface="Browallia New" pitchFamily="34" charset="-34"/>
              </a:rPr>
              <a:t>(1)  </a:t>
            </a:r>
            <a:r>
              <a:rPr lang="th-TH" b="1" dirty="0" smtClean="0">
                <a:solidFill>
                  <a:srgbClr val="7E542A"/>
                </a:solidFill>
                <a:latin typeface="Browallia New" pitchFamily="34" charset="-34"/>
                <a:cs typeface="Browallia New" pitchFamily="34" charset="-34"/>
              </a:rPr>
              <a:t>เขต</a:t>
            </a:r>
            <a:r>
              <a:rPr lang="th-TH" b="1" dirty="0">
                <a:solidFill>
                  <a:srgbClr val="7E542A"/>
                </a:solidFill>
                <a:latin typeface="Browallia New" pitchFamily="34" charset="-34"/>
                <a:cs typeface="Browallia New" pitchFamily="34" charset="-34"/>
              </a:rPr>
              <a:t>เศรษฐกิจพิเศษ</a:t>
            </a:r>
            <a:endParaRPr lang="en-US" dirty="0">
              <a:solidFill>
                <a:srgbClr val="7E542A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686800" y="6566446"/>
            <a:ext cx="199240" cy="155496"/>
          </a:xfrm>
        </p:spPr>
        <p:txBody>
          <a:bodyPr/>
          <a:lstStyle/>
          <a:p>
            <a:fld id="{A83FDEF1-BC79-489F-8E80-79659F8103C4}" type="slidenum">
              <a:rPr lang="en-US" sz="1050"/>
              <a:pPr/>
              <a:t>60</a:t>
            </a:fld>
            <a:r>
              <a:rPr lang="en-US" sz="10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5984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2098752" y="144440"/>
            <a:ext cx="7004304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>
              <a:defRPr/>
            </a:pPr>
            <a:r>
              <a:rPr lang="en-US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2. </a:t>
            </a:r>
            <a:r>
              <a:rPr lang="th-TH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ความก้าวหน้า</a:t>
            </a:r>
            <a:r>
              <a:rPr lang="en-US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/</a:t>
            </a:r>
            <a:r>
              <a:rPr lang="th-TH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ปัญหาอุปสรรคแต่ละรูปแบบ</a:t>
            </a:r>
          </a:p>
          <a:p>
            <a:pPr algn="r">
              <a:defRPr/>
            </a:pPr>
            <a:endParaRPr lang="th-TH" sz="800" b="1" dirty="0" smtClean="0">
              <a:solidFill>
                <a:srgbClr val="7E542A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2" y="961564"/>
            <a:ext cx="3783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(2)  </a:t>
            </a:r>
            <a:r>
              <a:rPr lang="th-TH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เขตประกอบการอุตสาหกรรม</a:t>
            </a:r>
            <a:endParaRPr lang="en-US" dirty="0">
              <a:solidFill>
                <a:srgbClr val="0066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6643" y="1468296"/>
            <a:ext cx="8181821" cy="489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0"/>
              </a:spcAft>
            </a:pPr>
            <a:endParaRPr lang="th-TH" sz="400" b="1" dirty="0">
              <a:solidFill>
                <a:srgbClr val="006600"/>
              </a:solidFill>
              <a:latin typeface="Browallia New" pitchFamily="34" charset="-34"/>
              <a:ea typeface="Calibri" panose="020F0502020204030204" pitchFamily="34" charset="0"/>
              <a:cs typeface="Browallia New" pitchFamily="34" charset="-34"/>
            </a:endParaRPr>
          </a:p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th-TH" sz="2400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รูปแบบที่โดดเด่น ได้แก่ นิคมอุตสาหกรรม</a:t>
            </a:r>
          </a:p>
        </p:txBody>
      </p:sp>
      <p:pic>
        <p:nvPicPr>
          <p:cNvPr id="8" name="Picture 7"/>
          <p:cNvPicPr/>
          <p:nvPr/>
        </p:nvPicPr>
        <p:blipFill rotWithShape="1">
          <a:blip r:embed="rId2"/>
          <a:srcRect l="29808" t="34727" r="38667" b="10000"/>
          <a:stretch/>
        </p:blipFill>
        <p:spPr bwMode="auto">
          <a:xfrm>
            <a:off x="-108520" y="1844824"/>
            <a:ext cx="3726052" cy="33917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/>
          <p:cNvPicPr/>
          <p:nvPr/>
        </p:nvPicPr>
        <p:blipFill rotWithShape="1">
          <a:blip r:embed="rId3"/>
          <a:srcRect l="32853" t="29997" r="31250" b="45187"/>
          <a:stretch/>
        </p:blipFill>
        <p:spPr bwMode="auto">
          <a:xfrm>
            <a:off x="432885" y="5236609"/>
            <a:ext cx="4335174" cy="15117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8"/>
          <a:stretch/>
        </p:blipFill>
        <p:spPr bwMode="auto">
          <a:xfrm>
            <a:off x="5006865" y="836712"/>
            <a:ext cx="4173647" cy="60212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19" t="14101" r="10280" b="14344"/>
          <a:stretch/>
        </p:blipFill>
        <p:spPr bwMode="auto">
          <a:xfrm>
            <a:off x="3543096" y="2484705"/>
            <a:ext cx="1532960" cy="249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686800" y="6566446"/>
            <a:ext cx="199240" cy="155496"/>
          </a:xfrm>
        </p:spPr>
        <p:txBody>
          <a:bodyPr/>
          <a:lstStyle/>
          <a:p>
            <a:fld id="{A83FDEF1-BC79-489F-8E80-79659F8103C4}" type="slidenum">
              <a:rPr lang="en-US" sz="1050"/>
              <a:pPr/>
              <a:t>61</a:t>
            </a:fld>
            <a:r>
              <a:rPr lang="en-US" sz="10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7722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2098752" y="144440"/>
            <a:ext cx="7004304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>
              <a:defRPr/>
            </a:pPr>
            <a:r>
              <a:rPr lang="en-US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2. </a:t>
            </a:r>
            <a:r>
              <a:rPr lang="th-TH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ความก้าวหน้า</a:t>
            </a:r>
            <a:r>
              <a:rPr lang="en-US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/</a:t>
            </a:r>
            <a:r>
              <a:rPr lang="th-TH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ปัญหาอุปสรรคแต่ละรูปแบบ</a:t>
            </a:r>
          </a:p>
          <a:p>
            <a:pPr algn="r">
              <a:defRPr/>
            </a:pPr>
            <a:endParaRPr lang="th-TH" sz="800" b="1" dirty="0" smtClean="0">
              <a:solidFill>
                <a:srgbClr val="7E542A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52692" y="1531948"/>
            <a:ext cx="3704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(3) </a:t>
            </a: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ศูนย์การขนส่งและกระจาย</a:t>
            </a: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สินค้า</a:t>
            </a:r>
            <a:endParaRPr lang="en-US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6642" y="2309841"/>
            <a:ext cx="8181821" cy="305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ศูนย์การขนส่งและกระจายสินค้าที่ผ่านมาส่วนใหญ่เป็นสินค้าเกษตร</a:t>
            </a:r>
            <a:endParaRPr lang="th-TH" b="1" dirty="0">
              <a:solidFill>
                <a:srgbClr val="00206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algn="ctr">
              <a:lnSpc>
                <a:spcPct val="90000"/>
              </a:lnSpc>
              <a:spcAft>
                <a:spcPts val="0"/>
              </a:spcAft>
            </a:pPr>
            <a:endParaRPr lang="th-TH" sz="1200" b="1" dirty="0">
              <a:solidFill>
                <a:srgbClr val="00206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457200" indent="-457200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อุปสรรคที่ผ่านมาของศูนย์การขนส่งฯ เนื่องจากความไม่ชัดเจนต่อไปนี้</a:t>
            </a:r>
          </a:p>
          <a:p>
            <a:pPr marL="914400" lvl="1" indent="-457200">
              <a:lnSpc>
                <a:spcPct val="90000"/>
              </a:lnSpc>
              <a:buSzPct val="66000"/>
              <a:buFont typeface="Courier New" pitchFamily="49" charset="0"/>
              <a:buChar char="o"/>
            </a:pP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ภาพรวมโครงการจัดตั้งศูนย์ เป็นกรอบการลงทุน</a:t>
            </a:r>
          </a:p>
          <a:p>
            <a:pPr marL="914400" lvl="1" indent="-457200">
              <a:lnSpc>
                <a:spcPct val="90000"/>
              </a:lnSpc>
              <a:buSzPct val="66000"/>
              <a:buFont typeface="Courier New" pitchFamily="49" charset="0"/>
              <a:buChar char="o"/>
            </a:pP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การเข้ามามีส่วน</a:t>
            </a: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ร่วมของภาครัฐ</a:t>
            </a:r>
          </a:p>
          <a:p>
            <a:pPr marL="914400" lvl="1" indent="-457200">
              <a:lnSpc>
                <a:spcPct val="90000"/>
              </a:lnSpc>
              <a:buSzPct val="66000"/>
              <a:buFont typeface="Courier New" pitchFamily="49" charset="0"/>
              <a:buChar char="o"/>
            </a:pP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การแบ่งหน้าที่และความรับผิดชอบของหน่วยงานที่เกี่ยวข้อง</a:t>
            </a:r>
          </a:p>
          <a:p>
            <a:pPr marL="914400" lvl="1" indent="-457200">
              <a:lnSpc>
                <a:spcPct val="90000"/>
              </a:lnSpc>
              <a:buSzPct val="66000"/>
              <a:buFont typeface="Courier New" pitchFamily="49" charset="0"/>
              <a:buChar char="o"/>
            </a:pP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การ่วมลงทุนที่เหมาะสม</a:t>
            </a:r>
          </a:p>
          <a:p>
            <a:pPr>
              <a:lnSpc>
                <a:spcPct val="90000"/>
              </a:lnSpc>
              <a:spcAft>
                <a:spcPts val="0"/>
              </a:spcAft>
            </a:pPr>
            <a:endParaRPr lang="th-TH" b="1" dirty="0">
              <a:solidFill>
                <a:srgbClr val="00206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686800" y="6566446"/>
            <a:ext cx="199240" cy="155496"/>
          </a:xfrm>
        </p:spPr>
        <p:txBody>
          <a:bodyPr/>
          <a:lstStyle/>
          <a:p>
            <a:fld id="{A83FDEF1-BC79-489F-8E80-79659F8103C4}" type="slidenum">
              <a:rPr lang="en-US" sz="1050"/>
              <a:pPr/>
              <a:t>62</a:t>
            </a:fld>
            <a:r>
              <a:rPr lang="en-US" sz="10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79606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225083" y="3212976"/>
            <a:ext cx="8665701" cy="2016224"/>
          </a:xfrm>
          <a:prstGeom prst="roundRect">
            <a:avLst>
              <a:gd name="adj" fmla="val 9625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Rounded Rectangle 2"/>
          <p:cNvSpPr/>
          <p:nvPr/>
        </p:nvSpPr>
        <p:spPr>
          <a:xfrm>
            <a:off x="225083" y="1484783"/>
            <a:ext cx="8665701" cy="1584175"/>
          </a:xfrm>
          <a:prstGeom prst="roundRect">
            <a:avLst>
              <a:gd name="adj" fmla="val 9625"/>
            </a:avLst>
          </a:prstGeom>
          <a:solidFill>
            <a:srgbClr val="FAEFD2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098752" y="144440"/>
            <a:ext cx="7004304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>
              <a:defRPr/>
            </a:pPr>
            <a:r>
              <a:rPr lang="en-US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3. </a:t>
            </a:r>
            <a:r>
              <a:rPr lang="th-TH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รูปแบบ</a:t>
            </a:r>
            <a:r>
              <a:rPr lang="th-TH" b="1" dirty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การพัฒนาอุตสาหกรรมไทย</a:t>
            </a:r>
          </a:p>
          <a:p>
            <a:pPr algn="r">
              <a:defRPr/>
            </a:pPr>
            <a:r>
              <a:rPr lang="th-TH" b="1" dirty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บริเวณพื้นที่ฝั่งตะวันตกตามแนว </a:t>
            </a:r>
            <a:r>
              <a:rPr lang="en-US" b="1" dirty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EWEC </a:t>
            </a:r>
            <a:r>
              <a:rPr lang="th-TH" b="1" dirty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ของไทย</a:t>
            </a:r>
            <a:endParaRPr lang="en-US" dirty="0">
              <a:solidFill>
                <a:srgbClr val="0066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65760" y="1754173"/>
            <a:ext cx="8412480" cy="1200329"/>
            <a:chOff x="365760" y="1888531"/>
            <a:chExt cx="8412480" cy="1200329"/>
          </a:xfrm>
        </p:grpSpPr>
        <p:sp>
          <p:nvSpPr>
            <p:cNvPr id="5" name="Rectangle 4"/>
            <p:cNvSpPr/>
            <p:nvPr/>
          </p:nvSpPr>
          <p:spPr>
            <a:xfrm>
              <a:off x="365760" y="1888531"/>
              <a:ext cx="841248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  <a:spcAft>
                  <a:spcPts val="0"/>
                </a:spcAft>
              </a:pPr>
              <a:r>
                <a:rPr lang="th-TH" sz="2400" b="1" dirty="0" smtClean="0"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อุตสาหกรรม</a:t>
              </a:r>
              <a:r>
                <a:rPr lang="th-TH" sz="2400" b="1" dirty="0"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ที่มี</a:t>
              </a:r>
              <a:r>
                <a:rPr lang="th-TH" sz="2400" b="1" dirty="0" smtClean="0"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ศักยภาพ</a:t>
              </a:r>
              <a:r>
                <a:rPr lang="th-TH" sz="2400" b="1" u="sng" dirty="0" smtClean="0">
                  <a:solidFill>
                    <a:srgbClr val="C00000"/>
                  </a:solidFill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หลัก</a:t>
              </a:r>
              <a:r>
                <a:rPr lang="th-TH" sz="2400" b="1" dirty="0" smtClean="0"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ใน</a:t>
              </a:r>
              <a:r>
                <a:rPr lang="th-TH" sz="2400" b="1" dirty="0"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พื้นที่</a:t>
              </a:r>
              <a:r>
                <a:rPr lang="th-TH" sz="2400" b="1" dirty="0" smtClean="0"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เศรษฐกิจตะวันตก </a:t>
              </a:r>
              <a:endParaRPr lang="th-TH" sz="2400" b="1" dirty="0"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endParaRPr>
            </a:p>
            <a:p>
              <a:pPr marL="342900" indent="-342900">
                <a:lnSpc>
                  <a:spcPct val="90000"/>
                </a:lnSpc>
                <a:spcAft>
                  <a:spcPts val="0"/>
                </a:spcAft>
                <a:buFont typeface="Arial" pitchFamily="34" charset="0"/>
                <a:buChar char="•"/>
              </a:pPr>
              <a:endParaRPr lang="th-TH" sz="800" b="1" dirty="0" smtClean="0">
                <a:solidFill>
                  <a:srgbClr val="C00000"/>
                </a:solidFill>
                <a:effectLst/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endParaRPr>
            </a:p>
            <a:p>
              <a:pPr marL="342900" indent="-342900">
                <a:lnSpc>
                  <a:spcPct val="90000"/>
                </a:lnSpc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th-TH" sz="2400" b="1" dirty="0" smtClean="0">
                  <a:solidFill>
                    <a:srgbClr val="C00000"/>
                  </a:solidFill>
                  <a:effectLst/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อุตสาหกรรมอาหารและผลิตภัณฑ์</a:t>
              </a:r>
            </a:p>
            <a:p>
              <a:pPr marL="342900" indent="-342900">
                <a:lnSpc>
                  <a:spcPct val="90000"/>
                </a:lnSpc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th-TH" sz="2400" dirty="0">
                  <a:solidFill>
                    <a:srgbClr val="0D0D0D"/>
                  </a:solidFill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อุตสาหกรรมยานพาหนะและอุปกรณ์ฯ 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4283968" y="2292937"/>
              <a:ext cx="4455821" cy="7663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90000"/>
                </a:lnSpc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th-TH" sz="2400" b="1" dirty="0" smtClean="0">
                  <a:solidFill>
                    <a:srgbClr val="C00000"/>
                  </a:solidFill>
                  <a:effectLst/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อุตสาหกรรมพลังงานและพลังงานทดแทน</a:t>
              </a:r>
              <a:endParaRPr lang="th-TH" sz="2400" b="1" dirty="0">
                <a:solidFill>
                  <a:srgbClr val="C00000"/>
                </a:solidFill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endParaRPr>
            </a:p>
            <a:p>
              <a:pPr marL="342900" indent="-342900">
                <a:lnSpc>
                  <a:spcPct val="90000"/>
                </a:lnSpc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th-TH" sz="2400" dirty="0">
                  <a:solidFill>
                    <a:srgbClr val="0D0D0D"/>
                  </a:solidFill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อุตสาหกรรมสิ่งทอ</a:t>
              </a:r>
              <a:r>
                <a:rPr lang="th-TH" sz="2400" dirty="0" smtClean="0">
                  <a:solidFill>
                    <a:srgbClr val="0D0D0D"/>
                  </a:solidFill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และเครื่อง</a:t>
              </a:r>
              <a:r>
                <a:rPr lang="th-TH" sz="2400" dirty="0">
                  <a:solidFill>
                    <a:srgbClr val="0D0D0D"/>
                  </a:solidFill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แต่ง</a:t>
              </a:r>
              <a:r>
                <a:rPr lang="th-TH" sz="2400" dirty="0" smtClean="0">
                  <a:solidFill>
                    <a:srgbClr val="0D0D0D"/>
                  </a:solidFill>
                  <a:latin typeface="Browallia New" pitchFamily="34" charset="-34"/>
                  <a:ea typeface="Calibri" panose="020F0502020204030204" pitchFamily="34" charset="0"/>
                  <a:cs typeface="Browallia New" pitchFamily="34" charset="-34"/>
                </a:rPr>
                <a:t>กาย</a:t>
              </a:r>
              <a:endParaRPr lang="en-US" sz="2400" dirty="0">
                <a:effectLst/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365760" y="3428999"/>
            <a:ext cx="8412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th-TH" sz="2400" b="1" dirty="0" smtClean="0">
                <a:solidFill>
                  <a:srgbClr val="214F87"/>
                </a:solidFill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rPr>
              <a:t>ปัญหาและอุปสรรคในการพัฒนาอุตสาหกรรมอาหารฯและพลังงานฯ </a:t>
            </a:r>
            <a:endParaRPr lang="th-TH" sz="2400" b="1" dirty="0">
              <a:solidFill>
                <a:srgbClr val="214F87"/>
              </a:solidFill>
              <a:latin typeface="Browallia New" pitchFamily="34" charset="-34"/>
              <a:ea typeface="Calibri" panose="020F0502020204030204" pitchFamily="34" charset="0"/>
              <a:cs typeface="Browallia New" pitchFamily="34" charset="-34"/>
            </a:endParaRPr>
          </a:p>
          <a:p>
            <a:pPr marL="342900" indent="-342900">
              <a:spcAft>
                <a:spcPts val="0"/>
              </a:spcAft>
              <a:buFont typeface="Arial" pitchFamily="34" charset="0"/>
              <a:buChar char="•"/>
            </a:pPr>
            <a:r>
              <a:rPr lang="th-TH" sz="2400" dirty="0" smtClean="0">
                <a:solidFill>
                  <a:srgbClr val="0D0D0D"/>
                </a:solidFill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rPr>
              <a:t>การขาดแผนงานนโยบายภาครัฐที่ชัดเจน</a:t>
            </a:r>
          </a:p>
          <a:p>
            <a:pPr marL="342900" indent="-342900">
              <a:spcAft>
                <a:spcPts val="0"/>
              </a:spcAft>
              <a:buFont typeface="Arial" pitchFamily="34" charset="0"/>
              <a:buChar char="•"/>
            </a:pPr>
            <a:r>
              <a:rPr lang="th-TH" sz="2400" dirty="0" smtClean="0">
                <a:solidFill>
                  <a:srgbClr val="0D0D0D"/>
                </a:solidFill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rPr>
              <a:t>ต้นทุนการผลิตสูง เนื่องจากสินค้าเกษตรมีราคาผันผวนตามฤดูกาลและการแทรกแซงราคา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82520" y="4553242"/>
            <a:ext cx="841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0"/>
              </a:spcAft>
              <a:buFont typeface="Arial" pitchFamily="34" charset="0"/>
              <a:buChar char="•"/>
            </a:pPr>
            <a:r>
              <a:rPr lang="th-TH" sz="2400" dirty="0" smtClean="0">
                <a:solidFill>
                  <a:srgbClr val="0D0D0D"/>
                </a:solidFill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rPr>
              <a:t>ปัญหา</a:t>
            </a:r>
            <a:r>
              <a:rPr lang="th-TH" sz="2400" dirty="0" err="1" smtClean="0">
                <a:solidFill>
                  <a:srgbClr val="0D0D0D"/>
                </a:solidFill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rPr>
              <a:t>ระบบโล</a:t>
            </a:r>
            <a:r>
              <a:rPr lang="th-TH" sz="2400" dirty="0" smtClean="0">
                <a:solidFill>
                  <a:srgbClr val="0D0D0D"/>
                </a:solidFill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rPr>
              <a:t>จิ</a:t>
            </a:r>
            <a:r>
              <a:rPr lang="th-TH" sz="2400" dirty="0" err="1" smtClean="0">
                <a:solidFill>
                  <a:srgbClr val="0D0D0D"/>
                </a:solidFill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rPr>
              <a:t>สติกส์</a:t>
            </a:r>
            <a:endParaRPr lang="th-TH" sz="2400" dirty="0">
              <a:solidFill>
                <a:srgbClr val="0D0D0D"/>
              </a:solidFill>
              <a:latin typeface="Browallia New" pitchFamily="34" charset="-34"/>
              <a:ea typeface="Calibri" panose="020F0502020204030204" pitchFamily="34" charset="0"/>
              <a:cs typeface="Browallia New" pitchFamily="34" charset="-34"/>
            </a:endParaRP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686800" y="6566446"/>
            <a:ext cx="199240" cy="155496"/>
          </a:xfrm>
        </p:spPr>
        <p:txBody>
          <a:bodyPr/>
          <a:lstStyle/>
          <a:p>
            <a:fld id="{A83FDEF1-BC79-489F-8E80-79659F8103C4}" type="slidenum">
              <a:rPr lang="en-US" sz="1050"/>
              <a:pPr/>
              <a:t>63</a:t>
            </a:fld>
            <a:r>
              <a:rPr lang="en-US" sz="10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093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098752" y="144440"/>
            <a:ext cx="7004304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>
              <a:defRPr/>
            </a:pPr>
            <a:r>
              <a:rPr lang="en-US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4. </a:t>
            </a:r>
            <a:r>
              <a:rPr lang="th-TH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รูปแบบ</a:t>
            </a:r>
            <a:r>
              <a:rPr lang="th-TH" b="1" dirty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การพัฒนาอุตสาหกรรมไทย</a:t>
            </a:r>
          </a:p>
          <a:p>
            <a:pPr algn="r">
              <a:defRPr/>
            </a:pPr>
            <a:r>
              <a:rPr lang="th-TH" b="1" dirty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บริเวณพื้นที่ฝั่งตะวันตกตามแนว </a:t>
            </a:r>
            <a:r>
              <a:rPr lang="en-US" b="1" dirty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EWEC </a:t>
            </a:r>
            <a:r>
              <a:rPr lang="th-TH" b="1" dirty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ของไทย</a:t>
            </a:r>
            <a:endParaRPr lang="en-US" dirty="0">
              <a:solidFill>
                <a:srgbClr val="0066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718020"/>
              </p:ext>
            </p:extLst>
          </p:nvPr>
        </p:nvGraphicFramePr>
        <p:xfrm>
          <a:off x="323528" y="1265264"/>
          <a:ext cx="8496944" cy="48280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4530"/>
                <a:gridCol w="1450487"/>
                <a:gridCol w="1510806"/>
                <a:gridCol w="1476856"/>
                <a:gridCol w="1884265"/>
              </a:tblGrid>
              <a:tr h="76729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อุตสาหกรรม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อาหาร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พลังงานหมุนเวียน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ยานยนต์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เครื่องนุ่งห่ม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/>
                </a:tc>
              </a:tr>
              <a:tr h="38364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ตาก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 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  <a:sym typeface="Wingdings"/>
                        </a:rPr>
                        <a:t>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 </a:t>
                      </a:r>
                      <a:endParaRPr lang="en-US" sz="1800" b="1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  <a:sym typeface="Wingdings"/>
                        </a:rPr>
                        <a:t>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/>
                </a:tc>
              </a:tr>
              <a:tr h="38364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สุโขทัย</a:t>
                      </a:r>
                      <a:endParaRPr lang="en-US" sz="1800" b="1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  <a:sym typeface="Wingdings"/>
                        </a:rPr>
                        <a:t>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 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  <a:sym typeface="Wingdings"/>
                        </a:rPr>
                        <a:t></a:t>
                      </a:r>
                      <a:endParaRPr lang="en-US" sz="1800" b="1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 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/>
                </a:tc>
              </a:tr>
              <a:tr h="38364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พิษณุโลก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  <a:sym typeface="Wingdings"/>
                        </a:rPr>
                        <a:t></a:t>
                      </a:r>
                      <a:endParaRPr lang="en-US" sz="16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 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  <a:sym typeface="Wingdings"/>
                        </a:rPr>
                        <a:t></a:t>
                      </a:r>
                      <a:endParaRPr lang="en-US" sz="16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 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/>
                </a:tc>
              </a:tr>
              <a:tr h="38364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เพชรบูรณ์</a:t>
                      </a:r>
                      <a:endParaRPr lang="en-US" sz="1800" b="1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  <a:sym typeface="Wingdings"/>
                        </a:rPr>
                        <a:t>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 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 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 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/>
                </a:tc>
              </a:tr>
              <a:tr h="38364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ขอนแก่น</a:t>
                      </a:r>
                      <a:endParaRPr lang="en-US" sz="1800" b="1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  <a:sym typeface="Wingdings"/>
                        </a:rPr>
                        <a:t>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 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 </a:t>
                      </a:r>
                      <a:endParaRPr lang="en-US" sz="1800" b="1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 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/>
                </a:tc>
              </a:tr>
              <a:tr h="38364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ชัยภูมิ</a:t>
                      </a:r>
                      <a:endParaRPr lang="en-US" sz="1800" b="1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  <a:sym typeface="Wingdings"/>
                        </a:rPr>
                        <a:t>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 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 </a:t>
                      </a:r>
                      <a:endParaRPr lang="en-US" sz="1800" b="1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  <a:sym typeface="Wingdings"/>
                        </a:rPr>
                        <a:t>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/>
                </a:tc>
              </a:tr>
              <a:tr h="38364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มหาสารคาม</a:t>
                      </a:r>
                      <a:endParaRPr lang="en-US" sz="1800" b="1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  <a:sym typeface="Wingdings"/>
                        </a:rPr>
                        <a:t>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 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  <a:sym typeface="Wingdings"/>
                        </a:rPr>
                        <a:t></a:t>
                      </a:r>
                      <a:endParaRPr lang="en-US" sz="1600" b="1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  <a:sym typeface="Wingdings"/>
                        </a:rPr>
                        <a:t>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/>
                </a:tc>
              </a:tr>
              <a:tr h="38364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กาฬสินธุ์</a:t>
                      </a:r>
                      <a:endParaRPr lang="en-US" sz="1800" b="1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  <a:sym typeface="Wingdings"/>
                        </a:rPr>
                        <a:t>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 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  <a:sym typeface="Wingdings"/>
                        </a:rPr>
                        <a:t></a:t>
                      </a:r>
                      <a:endParaRPr lang="en-US" sz="1600" b="1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 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/>
                </a:tc>
              </a:tr>
              <a:tr h="38364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มุกดาหาร</a:t>
                      </a:r>
                      <a:endParaRPr lang="en-US" sz="1800" b="1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  <a:sym typeface="Wingdings"/>
                        </a:rPr>
                        <a:t>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 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  <a:sym typeface="Wingdings"/>
                        </a:rPr>
                        <a:t>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Browallia New" pitchFamily="34" charset="-34"/>
                          <a:cs typeface="Browallia New" pitchFamily="34" charset="-34"/>
                        </a:rPr>
                        <a:t> 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686800" y="6566446"/>
            <a:ext cx="199240" cy="155496"/>
          </a:xfrm>
        </p:spPr>
        <p:txBody>
          <a:bodyPr/>
          <a:lstStyle/>
          <a:p>
            <a:fld id="{A83FDEF1-BC79-489F-8E80-79659F8103C4}" type="slidenum">
              <a:rPr lang="en-US" sz="1050"/>
              <a:pPr/>
              <a:t>64</a:t>
            </a:fld>
            <a:r>
              <a:rPr lang="en-US" sz="10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8952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098752" y="144440"/>
            <a:ext cx="7004304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>
              <a:defRPr/>
            </a:pPr>
            <a:r>
              <a:rPr lang="en-US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4. </a:t>
            </a:r>
            <a:r>
              <a:rPr lang="th-TH" b="1" dirty="0" smtClean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รูปแบบ</a:t>
            </a:r>
            <a:r>
              <a:rPr lang="th-TH" b="1" dirty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การพัฒนาอุตสาหกรรมไทย</a:t>
            </a:r>
          </a:p>
          <a:p>
            <a:pPr algn="r">
              <a:defRPr/>
            </a:pPr>
            <a:r>
              <a:rPr lang="th-TH" b="1" dirty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บริเวณพื้นที่ฝั่งตะวันตกตามแนว </a:t>
            </a:r>
            <a:r>
              <a:rPr lang="en-US" b="1" dirty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EWEC </a:t>
            </a:r>
            <a:r>
              <a:rPr lang="th-TH" b="1" dirty="0">
                <a:solidFill>
                  <a:srgbClr val="006600"/>
                </a:solidFill>
                <a:latin typeface="Browallia New" pitchFamily="34" charset="-34"/>
                <a:cs typeface="Browallia New" pitchFamily="34" charset="-34"/>
              </a:rPr>
              <a:t>ของไทย</a:t>
            </a:r>
            <a:endParaRPr lang="en-US" dirty="0">
              <a:solidFill>
                <a:srgbClr val="0066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15" t="29726" r="22290" b="11457"/>
          <a:stretch/>
        </p:blipFill>
        <p:spPr bwMode="auto">
          <a:xfrm>
            <a:off x="611560" y="1287440"/>
            <a:ext cx="7932646" cy="4949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686800" y="6566446"/>
            <a:ext cx="199240" cy="155496"/>
          </a:xfrm>
        </p:spPr>
        <p:txBody>
          <a:bodyPr/>
          <a:lstStyle/>
          <a:p>
            <a:fld id="{A83FDEF1-BC79-489F-8E80-79659F8103C4}" type="slidenum">
              <a:rPr lang="en-US" sz="1050"/>
              <a:pPr/>
              <a:t>65</a:t>
            </a:fld>
            <a:r>
              <a:rPr lang="en-US" sz="10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4489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098752" y="512575"/>
            <a:ext cx="7004304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>
              <a:defRPr/>
            </a:pP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5.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ศึกษารูปแบบการบริหารจัดการ</a:t>
            </a:r>
            <a:endParaRPr lang="en-US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35034" y="986840"/>
            <a:ext cx="7868022" cy="5538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12000"/>
              </a:lnSpc>
              <a:buFont typeface="+mj-lt"/>
              <a:buAutoNum type="arabicPeriod"/>
            </a:pPr>
            <a:r>
              <a:rPr lang="th-TH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เขตเศรษฐกิจพิเศษ</a:t>
            </a: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เขตเศรษฐกิจพิเศษชายแดนมุกดาหารและ</a:t>
            </a:r>
            <a:r>
              <a:rPr lang="th-TH" sz="2400" dirty="0" err="1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สะหวัน</a:t>
            </a:r>
            <a:r>
              <a:rPr lang="en-US" sz="2400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-</a:t>
            </a:r>
            <a:r>
              <a:rPr lang="th-TH" sz="2400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เซโน</a:t>
            </a: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เขตเศรษฐกิจพิเศษหนองคาย</a:t>
            </a: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เขตเศรษฐกิจพิเศษชายแดนแม่สอดและ</a:t>
            </a:r>
            <a:r>
              <a:rPr lang="th-TH" sz="2400" dirty="0" err="1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เมียว</a:t>
            </a:r>
            <a:r>
              <a:rPr lang="th-TH" sz="2400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วดี</a:t>
            </a:r>
          </a:p>
          <a:p>
            <a:pPr lvl="1">
              <a:lnSpc>
                <a:spcPct val="112000"/>
              </a:lnSpc>
            </a:pPr>
            <a:endParaRPr lang="th-TH" sz="800" dirty="0" smtClean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514350" indent="-514350">
              <a:lnSpc>
                <a:spcPct val="112000"/>
              </a:lnSpc>
              <a:buFont typeface="+mj-lt"/>
              <a:buAutoNum type="arabicPeriod"/>
            </a:pPr>
            <a:r>
              <a:rPr lang="th-TH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เขตประกอบการอุตสาหกรรม</a:t>
            </a: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นิคมอุตสาหกรรมมาบตาพุด</a:t>
            </a: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นิคมอุตสาหกรรมอมตะ</a:t>
            </a: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นิคม</a:t>
            </a:r>
            <a:r>
              <a:rPr lang="th-TH" sz="2400" dirty="0" err="1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อุตสาหกรรมคิ</a:t>
            </a:r>
            <a:r>
              <a:rPr lang="th-TH" sz="2400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ตะคิวชู</a:t>
            </a:r>
          </a:p>
          <a:p>
            <a:pPr lvl="1">
              <a:lnSpc>
                <a:spcPct val="112000"/>
              </a:lnSpc>
            </a:pPr>
            <a:endParaRPr lang="th-TH" sz="800" dirty="0" smtClean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514350" indent="-514350">
              <a:lnSpc>
                <a:spcPct val="112000"/>
              </a:lnSpc>
              <a:buFont typeface="+mj-lt"/>
              <a:buAutoNum type="arabicPeriod"/>
            </a:pPr>
            <a:r>
              <a:rPr lang="th-TH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ศูนย์การขนส่งและกระจายสินค้า</a:t>
            </a: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dirty="0" err="1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ศูนย์กลางโล</a:t>
            </a:r>
            <a:r>
              <a:rPr lang="th-TH" sz="2400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จิ</a:t>
            </a:r>
            <a:r>
              <a:rPr lang="th-TH" sz="2400" dirty="0" err="1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สติกส์</a:t>
            </a:r>
            <a:r>
              <a:rPr lang="th-TH" sz="2400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สิงคโปร์</a:t>
            </a: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dirty="0" err="1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ศูนย์กลางโล</a:t>
            </a:r>
            <a:r>
              <a:rPr lang="th-TH" sz="2400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จิ</a:t>
            </a:r>
            <a:r>
              <a:rPr lang="th-TH" sz="2400" dirty="0" err="1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สติกส์</a:t>
            </a:r>
            <a:r>
              <a:rPr lang="th-TH" sz="2400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มาเลเซีย</a:t>
            </a: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dirty="0" err="1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ศูนย์กลางโล</a:t>
            </a:r>
            <a:r>
              <a:rPr lang="th-TH" sz="2400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จิ</a:t>
            </a:r>
            <a:r>
              <a:rPr lang="th-TH" sz="2400" dirty="0" err="1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สติกส์</a:t>
            </a:r>
            <a:r>
              <a:rPr lang="th-TH" sz="2400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เวียดนาม</a:t>
            </a:r>
            <a:endParaRPr lang="th-TH" sz="2400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686800" y="6566446"/>
            <a:ext cx="199240" cy="155496"/>
          </a:xfrm>
        </p:spPr>
        <p:txBody>
          <a:bodyPr/>
          <a:lstStyle/>
          <a:p>
            <a:fld id="{A83FDEF1-BC79-489F-8E80-79659F8103C4}" type="slidenum">
              <a:rPr lang="en-US" sz="1050"/>
              <a:pPr/>
              <a:t>66</a:t>
            </a:fld>
            <a:r>
              <a:rPr lang="en-US" sz="10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4065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098752" y="500699"/>
            <a:ext cx="7004304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>
              <a:defRPr/>
            </a:pP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5.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ศึกษารูปแบบการบริหารจัดการ</a:t>
            </a:r>
            <a:endParaRPr lang="en-US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3752" y="1533105"/>
            <a:ext cx="8181821" cy="3470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2000"/>
              </a:lnSpc>
            </a:pPr>
            <a:r>
              <a:rPr lang="th-TH" b="1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ปัจจัยความสำเร็จในการพัฒนาอุตสาหกรรม</a:t>
            </a: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en-US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Operation and Regulation  Efficiency</a:t>
            </a: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en-US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Excellent Infrastructure</a:t>
            </a: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en-US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Sufficient IT network and Communication</a:t>
            </a: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en-US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Efficient knowledge and Skilled human resource</a:t>
            </a: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en-US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Positive Business Environment</a:t>
            </a: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en-US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Community Participation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686800" y="6566446"/>
            <a:ext cx="199240" cy="155496"/>
          </a:xfrm>
        </p:spPr>
        <p:txBody>
          <a:bodyPr/>
          <a:lstStyle/>
          <a:p>
            <a:fld id="{A83FDEF1-BC79-489F-8E80-79659F8103C4}" type="slidenum">
              <a:rPr lang="en-US" sz="1050"/>
              <a:pPr/>
              <a:t>67</a:t>
            </a:fld>
            <a:r>
              <a:rPr lang="en-US" sz="10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8280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954639" y="174170"/>
            <a:ext cx="7004304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/>
            <a:r>
              <a:rPr lang="en-US" b="1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6. </a:t>
            </a:r>
            <a:r>
              <a:rPr lang="th-TH" b="1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แนวนโยบาย</a:t>
            </a:r>
            <a:r>
              <a:rPr lang="th-TH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และมาตรการด้านสิทธิประโยชน์</a:t>
            </a:r>
            <a:r>
              <a:rPr lang="th-TH" b="1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พิเศษ</a:t>
            </a:r>
          </a:p>
          <a:p>
            <a:pPr algn="r"/>
            <a:r>
              <a:rPr lang="th-TH" b="1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ที่สนับสนุนกิจกรรมในพื้นที่ฝั่งตะวันตกฯ ที่</a:t>
            </a:r>
            <a:r>
              <a:rPr lang="th-TH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ผ่านมา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4971" y="1544593"/>
            <a:ext cx="84684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th-TH" dirty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นโยบายและหลักเกณฑ์การส่งเสริมการลงทุน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dirty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สิทธิ</a:t>
            </a:r>
            <a:r>
              <a:rPr lang="th-TH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ประโยชน์จาก</a:t>
            </a:r>
            <a:r>
              <a:rPr lang="th-TH" dirty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การส่งเสริมการลงทุน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dirty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หลักประกัน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dirty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การคุ้มครอง (พิจารณาตามความเหมาะสม)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หลักการอนุมัติโครงการ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หลักเกณฑ์การถือหุ้นของต่างชาติ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การแบ่งเขตการลงทุน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5" t="35833" r="67672" b="17917"/>
          <a:stretch/>
        </p:blipFill>
        <p:spPr bwMode="auto">
          <a:xfrm>
            <a:off x="6078450" y="1196752"/>
            <a:ext cx="2873597" cy="4725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686800" y="6566446"/>
            <a:ext cx="199240" cy="155496"/>
          </a:xfrm>
        </p:spPr>
        <p:txBody>
          <a:bodyPr/>
          <a:lstStyle/>
          <a:p>
            <a:fld id="{A83FDEF1-BC79-489F-8E80-79659F8103C4}" type="slidenum">
              <a:rPr lang="en-US" sz="1050"/>
              <a:pPr/>
              <a:t>68</a:t>
            </a:fld>
            <a:r>
              <a:rPr lang="en-US" sz="10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301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954639" y="299393"/>
            <a:ext cx="7004304" cy="5715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/>
            <a:r>
              <a:rPr lang="en-US" b="1" dirty="0" smtClean="0">
                <a:solidFill>
                  <a:srgbClr val="0066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6. </a:t>
            </a:r>
            <a:r>
              <a:rPr lang="th-TH" b="1" dirty="0" smtClean="0">
                <a:solidFill>
                  <a:srgbClr val="0066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แนวนโยบาย</a:t>
            </a:r>
            <a:r>
              <a:rPr lang="th-TH" b="1" dirty="0">
                <a:solidFill>
                  <a:srgbClr val="0066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และมาตรการด้านสิทธิประโยชน์</a:t>
            </a:r>
            <a:r>
              <a:rPr lang="th-TH" b="1" dirty="0" smtClean="0">
                <a:solidFill>
                  <a:srgbClr val="0066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พิเศษ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9" t="32151" r="24413" b="18297"/>
          <a:stretch/>
        </p:blipFill>
        <p:spPr bwMode="auto">
          <a:xfrm>
            <a:off x="683568" y="1628800"/>
            <a:ext cx="7632848" cy="4558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082792" y="1162211"/>
            <a:ext cx="64812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24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การปรับเปลี่ยนทิศทางการส่งเสริมการลงทุนเพื่อปรับโครงสร้างเศรษฐกิจไทย</a:t>
            </a:r>
            <a:endParaRPr lang="en-US" sz="2400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686800" y="6566446"/>
            <a:ext cx="199240" cy="155496"/>
          </a:xfrm>
        </p:spPr>
        <p:txBody>
          <a:bodyPr/>
          <a:lstStyle/>
          <a:p>
            <a:fld id="{A83FDEF1-BC79-489F-8E80-79659F8103C4}" type="slidenum">
              <a:rPr lang="en-US" sz="1050"/>
              <a:pPr/>
              <a:t>69</a:t>
            </a:fld>
            <a:r>
              <a:rPr lang="en-US" sz="10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8557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76200"/>
            <a:ext cx="8763000" cy="1095375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th-TH" b="1" dirty="0">
                <a:latin typeface="Angsana New" pitchFamily="18" charset="-34"/>
                <a:cs typeface="Angsana New" pitchFamily="18" charset="-34"/>
              </a:rPr>
              <a:t>สรุปภาพรวมทางด้านสังคม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เศรษฐกิจ และอุตสาหกรรม</a:t>
            </a:r>
          </a:p>
          <a:p>
            <a:pPr marL="0" indent="0" algn="r"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ของ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ประเทศในพื้นที่ศึกษา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โครงการ</a:t>
            </a:r>
          </a:p>
          <a:p>
            <a:pPr marL="0" indent="0" algn="r">
              <a:buNone/>
            </a:pP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57200" y="16287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prstClr val="black"/>
                </a:solidFill>
                <a:latin typeface="Arial" pitchFamily="34" charset="0"/>
                <a:cs typeface="Angsana New" pitchFamily="18" charset="-34"/>
              </a:rPr>
              <a:t/>
            </a:r>
            <a:br>
              <a:rPr lang="en-US">
                <a:solidFill>
                  <a:prstClr val="black"/>
                </a:solidFill>
                <a:latin typeface="Arial" pitchFamily="34" charset="0"/>
                <a:cs typeface="Angsana New" pitchFamily="18" charset="-34"/>
              </a:rPr>
            </a:br>
            <a:endParaRPr lang="en-US">
              <a:solidFill>
                <a:prstClr val="black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200" y="5791200"/>
            <a:ext cx="381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>
                <a:solidFill>
                  <a:prstClr val="black"/>
                </a:solidFill>
                <a:latin typeface="AngsanaUPC" pitchFamily="18" charset="-34"/>
                <a:cs typeface="AngsanaUPC" pitchFamily="18" charset="-34"/>
              </a:rPr>
              <a:t>ที่มา</a:t>
            </a:r>
            <a:r>
              <a:rPr lang="en-US" sz="1600" dirty="0">
                <a:solidFill>
                  <a:prstClr val="black"/>
                </a:solidFill>
                <a:latin typeface="AngsanaUPC" pitchFamily="18" charset="-34"/>
                <a:cs typeface="AngsanaUPC" pitchFamily="18" charset="-34"/>
              </a:rPr>
              <a:t>: </a:t>
            </a:r>
            <a:r>
              <a:rPr lang="en-US" sz="1600" dirty="0" err="1">
                <a:solidFill>
                  <a:prstClr val="black"/>
                </a:solidFill>
                <a:latin typeface="AngsanaUPC" pitchFamily="18" charset="-34"/>
                <a:cs typeface="AngsanaUPC" pitchFamily="18" charset="-34"/>
              </a:rPr>
              <a:t>Indexmundi</a:t>
            </a:r>
            <a:r>
              <a:rPr lang="en-US" sz="1600" dirty="0">
                <a:solidFill>
                  <a:prstClr val="black"/>
                </a:solidFill>
                <a:latin typeface="AngsanaUPC" pitchFamily="18" charset="-34"/>
                <a:cs typeface="AngsanaUPC" pitchFamily="18" charset="-34"/>
              </a:rPr>
              <a:t>, CIA World </a:t>
            </a:r>
            <a:r>
              <a:rPr lang="en-US" sz="1600" dirty="0" err="1">
                <a:solidFill>
                  <a:prstClr val="black"/>
                </a:solidFill>
                <a:latin typeface="AngsanaUPC" pitchFamily="18" charset="-34"/>
                <a:cs typeface="AngsanaUPC" pitchFamily="18" charset="-34"/>
              </a:rPr>
              <a:t>Factbook</a:t>
            </a:r>
            <a:r>
              <a:rPr lang="en-US" sz="1600" dirty="0">
                <a:solidFill>
                  <a:prstClr val="black"/>
                </a:solidFill>
                <a:latin typeface="AngsanaUPC" pitchFamily="18" charset="-34"/>
                <a:cs typeface="AngsanaUPC" pitchFamily="18" charset="-34"/>
              </a:rPr>
              <a:t>. (2012)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0" y="1754247"/>
            <a:ext cx="9117488" cy="4113153"/>
            <a:chOff x="0" y="1754247"/>
            <a:chExt cx="9117488" cy="4113153"/>
          </a:xfrm>
        </p:grpSpPr>
        <p:pic>
          <p:nvPicPr>
            <p:cNvPr id="1126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118" t="24813" r="3079" b="30410"/>
            <a:stretch/>
          </p:blipFill>
          <p:spPr bwMode="auto">
            <a:xfrm>
              <a:off x="0" y="1754247"/>
              <a:ext cx="9117488" cy="4113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2133600" y="2526475"/>
              <a:ext cx="76200" cy="152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599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2" t="33750" r="26208" b="17291"/>
          <a:stretch/>
        </p:blipFill>
        <p:spPr bwMode="auto">
          <a:xfrm>
            <a:off x="1436453" y="1196752"/>
            <a:ext cx="6015867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27816" y="5157192"/>
            <a:ext cx="9152696" cy="1656184"/>
            <a:chOff x="176201" y="5013176"/>
            <a:chExt cx="8795967" cy="1500450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45" t="32189" r="23631" b="51486"/>
            <a:stretch/>
          </p:blipFill>
          <p:spPr bwMode="auto">
            <a:xfrm>
              <a:off x="252012" y="5013176"/>
              <a:ext cx="4360276" cy="849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897" t="39234" r="24334" b="44724"/>
            <a:stretch/>
          </p:blipFill>
          <p:spPr bwMode="auto">
            <a:xfrm>
              <a:off x="4644008" y="5013176"/>
              <a:ext cx="4328160" cy="8350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409" t="60503" r="23631" b="26996"/>
            <a:stretch/>
          </p:blipFill>
          <p:spPr bwMode="auto">
            <a:xfrm>
              <a:off x="176201" y="5862952"/>
              <a:ext cx="4436087" cy="650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Rectangle 11"/>
          <p:cNvSpPr/>
          <p:nvPr/>
        </p:nvSpPr>
        <p:spPr>
          <a:xfrm>
            <a:off x="1307668" y="683418"/>
            <a:ext cx="72202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2400" b="1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การปรับเปลี่ยนทิศทางการส่งเสริมการลงทุนเพื่อปรับโครงสร้างเศรษฐกิจไทย</a:t>
            </a:r>
            <a:endParaRPr lang="en-US" sz="2400" dirty="0">
              <a:solidFill>
                <a:srgbClr val="00206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954639" y="174170"/>
            <a:ext cx="7004304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/>
            <a:r>
              <a:rPr lang="en-US" b="1" dirty="0" smtClean="0">
                <a:solidFill>
                  <a:srgbClr val="0066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6. </a:t>
            </a:r>
            <a:r>
              <a:rPr lang="th-TH" b="1" dirty="0" smtClean="0">
                <a:solidFill>
                  <a:srgbClr val="0066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แนวนโยบาย</a:t>
            </a:r>
            <a:r>
              <a:rPr lang="th-TH" b="1" dirty="0">
                <a:solidFill>
                  <a:srgbClr val="0066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และมาตรการด้านสิทธิประโยชน์</a:t>
            </a:r>
            <a:r>
              <a:rPr lang="th-TH" b="1" dirty="0" smtClean="0">
                <a:solidFill>
                  <a:srgbClr val="0066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พิเศษ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686800" y="6566446"/>
            <a:ext cx="199240" cy="155496"/>
          </a:xfrm>
        </p:spPr>
        <p:txBody>
          <a:bodyPr/>
          <a:lstStyle/>
          <a:p>
            <a:fld id="{A83FDEF1-BC79-489F-8E80-79659F8103C4}" type="slidenum">
              <a:rPr lang="en-US" sz="1050"/>
              <a:pPr/>
              <a:t>70</a:t>
            </a:fld>
            <a:r>
              <a:rPr lang="en-US" sz="10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9517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954639" y="414707"/>
            <a:ext cx="7004304" cy="5715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/>
            <a:r>
              <a:rPr lang="en-US" b="1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7. </a:t>
            </a:r>
            <a:r>
              <a:rPr lang="th-TH" b="1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เสนอแนะรูปแบบการบริหารจัดการ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6" t="27916" r="17658" b="37395"/>
          <a:stretch/>
        </p:blipFill>
        <p:spPr bwMode="auto">
          <a:xfrm>
            <a:off x="-173216" y="1844824"/>
            <a:ext cx="9425736" cy="3209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640933" y="986207"/>
            <a:ext cx="45945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24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รูปแบบการบริหารจัดการแบบ </a:t>
            </a:r>
            <a:r>
              <a:rPr lang="en-US" sz="24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ONE STOP SERVICE</a:t>
            </a:r>
            <a:endParaRPr lang="en-US" sz="2400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686800" y="6566446"/>
            <a:ext cx="199240" cy="155496"/>
          </a:xfrm>
        </p:spPr>
        <p:txBody>
          <a:bodyPr/>
          <a:lstStyle/>
          <a:p>
            <a:fld id="{A83FDEF1-BC79-489F-8E80-79659F8103C4}" type="slidenum">
              <a:rPr lang="en-US" sz="1050"/>
              <a:pPr/>
              <a:t>71</a:t>
            </a:fld>
            <a:r>
              <a:rPr lang="en-US" sz="10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981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954639" y="174170"/>
            <a:ext cx="7004304" cy="5715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/>
            <a:r>
              <a:rPr lang="en-US" b="1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7. </a:t>
            </a:r>
            <a:r>
              <a:rPr lang="th-TH" b="1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เสนอแนะรูปแบบการบริหารจัดการ</a:t>
            </a:r>
          </a:p>
        </p:txBody>
      </p:sp>
      <p:sp>
        <p:nvSpPr>
          <p:cNvPr id="10" name="Rectangle 9"/>
          <p:cNvSpPr/>
          <p:nvPr/>
        </p:nvSpPr>
        <p:spPr>
          <a:xfrm>
            <a:off x="2068445" y="975804"/>
            <a:ext cx="36744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24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โครงสร้างการบริหารจัดการแบบครบวงจร</a:t>
            </a:r>
            <a:endParaRPr lang="en-US" sz="2400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5" t="24167" r="11098" b="10626"/>
          <a:stretch/>
        </p:blipFill>
        <p:spPr bwMode="auto">
          <a:xfrm>
            <a:off x="-36512" y="1484784"/>
            <a:ext cx="8892480" cy="477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686800" y="6566446"/>
            <a:ext cx="199240" cy="155496"/>
          </a:xfrm>
        </p:spPr>
        <p:txBody>
          <a:bodyPr/>
          <a:lstStyle/>
          <a:p>
            <a:fld id="{A83FDEF1-BC79-489F-8E80-79659F8103C4}" type="slidenum">
              <a:rPr lang="en-US" sz="1050"/>
              <a:pPr/>
              <a:t>72</a:t>
            </a:fld>
            <a:r>
              <a:rPr lang="en-US" sz="10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1158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960184" y="459920"/>
            <a:ext cx="7004304" cy="5715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/>
            <a:r>
              <a:rPr lang="en-US" b="1" dirty="0" smtClean="0"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rPr>
              <a:t>7. </a:t>
            </a:r>
            <a:r>
              <a:rPr lang="th-TH" b="1" dirty="0" smtClean="0">
                <a:latin typeface="Browallia New" pitchFamily="34" charset="-34"/>
                <a:ea typeface="Calibri" panose="020F0502020204030204" pitchFamily="34" charset="0"/>
                <a:cs typeface="Browallia New" pitchFamily="34" charset="-34"/>
              </a:rPr>
              <a:t>เสนอแนะรูปแบบการบริหารจัดการ</a:t>
            </a:r>
          </a:p>
        </p:txBody>
      </p:sp>
      <p:sp>
        <p:nvSpPr>
          <p:cNvPr id="10" name="Rectangle 9"/>
          <p:cNvSpPr/>
          <p:nvPr/>
        </p:nvSpPr>
        <p:spPr>
          <a:xfrm>
            <a:off x="2601522" y="1086337"/>
            <a:ext cx="2855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2400" b="1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ระบบการติดต่อสื่อสารข้อมูล</a:t>
            </a:r>
            <a:endParaRPr lang="en-US" sz="2400" dirty="0">
              <a:solidFill>
                <a:srgbClr val="00206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6" t="36459" r="29722" b="13958"/>
          <a:stretch/>
        </p:blipFill>
        <p:spPr bwMode="auto">
          <a:xfrm>
            <a:off x="72663" y="1628800"/>
            <a:ext cx="8891825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686800" y="6566446"/>
            <a:ext cx="199240" cy="155496"/>
          </a:xfrm>
        </p:spPr>
        <p:txBody>
          <a:bodyPr/>
          <a:lstStyle/>
          <a:p>
            <a:fld id="{A83FDEF1-BC79-489F-8E80-79659F8103C4}" type="slidenum">
              <a:rPr lang="en-US" sz="1050"/>
              <a:pPr/>
              <a:t>73</a:t>
            </a:fld>
            <a:r>
              <a:rPr lang="en-US" sz="10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0255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5676" y="1568731"/>
            <a:ext cx="8608324" cy="360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2000"/>
              </a:lnSpc>
            </a:pP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กลยุทธ์ในการพัฒนาอุตสาหกรรมให้เติบโตอย่างยั่งยืน</a:t>
            </a:r>
          </a:p>
          <a:p>
            <a:pPr lvl="1">
              <a:lnSpc>
                <a:spcPct val="112000"/>
              </a:lnSpc>
            </a:pPr>
            <a:endParaRPr lang="th-TH" sz="800" b="1" dirty="0" smtClean="0">
              <a:solidFill>
                <a:srgbClr val="00206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การกำหนดกฎระเบียบ ข้อบังคับ และวิธีการปฏิบัติที่ชัดเจน</a:t>
            </a:r>
            <a:endParaRPr lang="en-US" sz="2400" b="1" dirty="0" smtClean="0">
              <a:solidFill>
                <a:srgbClr val="00206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การพัฒนาระบบโครงสร้างพื้นฐานและสิ่งอำนวยความสะดวกที่จำเป็น</a:t>
            </a:r>
            <a:endParaRPr lang="en-US" sz="2400" b="1" dirty="0" smtClean="0">
              <a:solidFill>
                <a:srgbClr val="00206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การนำระบบประมวลผลข้อมูลที่ทันสมัยและมีคุณภาพมาจัดการข้อมูล</a:t>
            </a:r>
            <a:endParaRPr lang="en-US" sz="2400" b="1" dirty="0" smtClean="0">
              <a:solidFill>
                <a:srgbClr val="00206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การกำหนดเป้าหมายร่วมกัน แบ่งงานตามความถนัด และประสานความร่วมมือกัน</a:t>
            </a:r>
            <a:endParaRPr lang="en-US" sz="2400" b="1" dirty="0" smtClean="0">
              <a:solidFill>
                <a:srgbClr val="00206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การใช้ทีมบริหารมืออาชีพเข้ามาบริหารจัดการ</a:t>
            </a:r>
            <a:endParaRPr lang="en-US" sz="2400" b="1" dirty="0" smtClean="0">
              <a:solidFill>
                <a:srgbClr val="00206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การสร้างเครือข่ายเพื่อเพิ่มจำนวนผู้ซื้อและผู้ขาย</a:t>
            </a: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การประชาสัมพันธ์ให้เป็นที่รู้จักในวงกว้างทั้งในระดับประเทศและต่างประเทศ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954639" y="504946"/>
            <a:ext cx="7004304" cy="5715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/>
            <a:r>
              <a:rPr lang="en-US" sz="3200" b="1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7. </a:t>
            </a:r>
            <a:r>
              <a:rPr lang="th-TH" sz="3200" b="1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เสนอแนะรูปแบบการบริหารจัดการ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686800" y="6566446"/>
            <a:ext cx="199240" cy="155496"/>
          </a:xfrm>
        </p:spPr>
        <p:txBody>
          <a:bodyPr/>
          <a:lstStyle/>
          <a:p>
            <a:fld id="{A83FDEF1-BC79-489F-8E80-79659F8103C4}" type="slidenum">
              <a:rPr lang="en-US" sz="1050"/>
              <a:pPr/>
              <a:t>74</a:t>
            </a:fld>
            <a:r>
              <a:rPr lang="en-US" sz="10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9356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5676" y="1592482"/>
            <a:ext cx="8608324" cy="3194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2000"/>
              </a:lnSpc>
            </a:pP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มาตรการที่ควรส่งเสริมฯ นอกเหนือจาก </a:t>
            </a:r>
            <a:r>
              <a:rPr lang="en-US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BOI </a:t>
            </a:r>
            <a:endParaRPr lang="th-TH" b="1" dirty="0" smtClean="0">
              <a:solidFill>
                <a:srgbClr val="00206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lvl="1">
              <a:lnSpc>
                <a:spcPct val="112000"/>
              </a:lnSpc>
            </a:pPr>
            <a:endParaRPr lang="th-TH" sz="800" b="1" dirty="0" smtClean="0">
              <a:solidFill>
                <a:srgbClr val="00206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การสนับสนุนทางการเงินในการจัดตั้งพื้นที่พัฒนาเขตอุตสาหกรรม</a:t>
            </a: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การให้ทุกภาคส่วนที่เกี่ยวข้องเข้ามาเรียนรู้และมีส่วนร่วมในการบริหารจัดการ</a:t>
            </a: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การสนับสนุนผู้ประกอบการด้านองค์ความรู้ เช่น การจัดอบรม</a:t>
            </a: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ภาครัฐควรเสริมสร้างประสิทธิภาพทั้งด้านการผลิตและตลาด รวมทั้งเป็นศูนย์ข้อมูลข่าวกลางในการดำเนินธุรกิจ</a:t>
            </a:r>
          </a:p>
          <a:p>
            <a:pPr marL="722313" lvl="1" indent="-265113">
              <a:lnSpc>
                <a:spcPct val="112000"/>
              </a:lnSpc>
              <a:buFont typeface="Arial" pitchFamily="34" charset="0"/>
              <a:buChar char="•"/>
            </a:pPr>
            <a:r>
              <a:rPr lang="th-TH" sz="2400" b="1" dirty="0" smtClean="0">
                <a:solidFill>
                  <a:srgbClr val="00206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ส่งเสริมเงินกู้ดอกเบี้ยต่ำสำหรับใช้ในการประกอบธุรกิจ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954639" y="481195"/>
            <a:ext cx="7004304" cy="5715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/>
            <a:r>
              <a:rPr lang="en-US" b="1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8. </a:t>
            </a:r>
            <a:r>
              <a:rPr lang="th-TH" b="1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เสนอแนะมาตรการส่งเสริมและสนับสนุน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686800" y="6566446"/>
            <a:ext cx="199240" cy="155496"/>
          </a:xfrm>
        </p:spPr>
        <p:txBody>
          <a:bodyPr/>
          <a:lstStyle/>
          <a:p>
            <a:fld id="{A83FDEF1-BC79-489F-8E80-79659F8103C4}" type="slidenum">
              <a:rPr lang="en-US" sz="1050"/>
              <a:pPr/>
              <a:t>75</a:t>
            </a:fld>
            <a:r>
              <a:rPr lang="en-US" sz="10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3449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590801"/>
            <a:ext cx="9144000" cy="1904999"/>
          </a:xfrm>
          <a:solidFill>
            <a:schemeClr val="accent1">
              <a:lumMod val="60000"/>
              <a:lumOff val="40000"/>
            </a:schemeClr>
          </a:solidFill>
        </p:spPr>
        <p:txBody>
          <a:bodyPr anchor="ctr">
            <a:noAutofit/>
          </a:bodyPr>
          <a:lstStyle/>
          <a:p>
            <a:pPr marL="0" indent="0" algn="ctr">
              <a:buNone/>
            </a:pPr>
            <a:endParaRPr lang="th-TH" sz="4400" b="1" dirty="0" smtClean="0">
              <a:latin typeface="TH SarabunPSK" pitchFamily="34" charset="-34"/>
              <a:cs typeface="TH SarabunPSK" pitchFamily="34" charset="-34"/>
            </a:endParaRPr>
          </a:p>
          <a:p>
            <a:pPr marL="0" indent="0" algn="ctr">
              <a:buNone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การกำหนดรูปแบบทางเทคนิคและวิศวกรรม</a:t>
            </a:r>
          </a:p>
          <a:p>
            <a:pPr marL="0" indent="0" algn="ctr">
              <a:buNone/>
            </a:pP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(Concept Design)</a:t>
            </a:r>
            <a:endParaRPr lang="en-US" sz="4400" b="1" dirty="0"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09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77</a:t>
            </a:fld>
            <a:endParaRPr lang="en-US"/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1752600" y="343614"/>
            <a:ext cx="6400800" cy="646986"/>
          </a:xfrm>
          <a:prstGeom prst="roundRect">
            <a:avLst>
              <a:gd name="adj" fmla="val 16667"/>
            </a:avLst>
          </a:prstGeom>
          <a:noFill/>
          <a:ln w="57150">
            <a:noFill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คัดกรองจาก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4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ปัจจัยหลัก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167640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1" i="0" u="none" strike="noStrike" normalizeH="0" baseline="0" dirty="0" smtClean="0"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ใช้วิธีการคัดเลือกแบบหลายหลักเกณฑ์  </a:t>
            </a:r>
            <a:r>
              <a:rPr kumimoji="0" lang="en-US" sz="2800" b="1" i="0" u="none" strike="noStrike" normalizeH="0" baseline="0" dirty="0" smtClean="0">
                <a:latin typeface="TH SarabunPSK" pitchFamily="34" charset="-34"/>
                <a:ea typeface="Calibri" pitchFamily="34" charset="0"/>
                <a:cs typeface="TH SarabunPSK" pitchFamily="34" charset="-34"/>
              </a:rPr>
              <a:t>(Multi-Criteria Decision Making) </a:t>
            </a:r>
            <a:endParaRPr kumimoji="0" lang="en-US" sz="4400" b="1" i="0" u="none" strike="noStrike" normalizeH="0" baseline="0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457199" y="2286000"/>
            <a:ext cx="8532421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SimSun" pitchFamily="2" charset="-122"/>
                <a:cs typeface="TH SarabunPSK" pitchFamily="34" charset="-34"/>
              </a:rPr>
              <a:t>คัดเลือกค่าน้ำหนักของปัจจัย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SimSun" pitchFamily="2" charset="-122"/>
                <a:cs typeface="TH SarabunPSK" pitchFamily="34" charset="-34"/>
              </a:rPr>
              <a:t> (Criterion Weights)</a:t>
            </a: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SimSun" pitchFamily="2" charset="-122"/>
                <a:cs typeface="TH SarabunPSK" pitchFamily="34" charset="-34"/>
              </a:rPr>
              <a:t> ที่แตกต่างกันไปดังต่อไปนี้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SimSun" pitchFamily="2" charset="-122"/>
                <a:cs typeface="TH SarabunPSK" pitchFamily="34" charset="-34"/>
              </a:rPr>
              <a:t>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SimSun" pitchFamily="2" charset="-122"/>
                <a:cs typeface="TH SarabunPSK" pitchFamily="34" charset="-34"/>
              </a:rPr>
              <a:t>ปัจจัยด้านเศรษฐศาสตร์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SimSun" pitchFamily="2" charset="-122"/>
                <a:cs typeface="TH SarabunPSK" pitchFamily="34" charset="-34"/>
              </a:rPr>
              <a:t> (A)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712788" marR="0" lvl="0" indent="-2619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SimSun" pitchFamily="2" charset="-122"/>
                <a:cs typeface="TH SarabunPSK" pitchFamily="34" charset="-34"/>
              </a:rPr>
              <a:t>โดยการพิจารณาถึงพื้นที่ตั้งของเขตอุตสาหกรรมที่มีความคุ้มค่าในการลงทุนในอนาคต จะได้รับการพิจารณาความสำคัญมาก่อน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 startAt="2"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SimSun" pitchFamily="2" charset="-122"/>
                <a:cs typeface="TH SarabunPSK" pitchFamily="34" charset="-34"/>
              </a:rPr>
              <a:t>ปัจจัยด้านวิศวกรรม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SimSun" pitchFamily="2" charset="-122"/>
                <a:cs typeface="TH SarabunPSK" pitchFamily="34" charset="-34"/>
              </a:rPr>
              <a:t> (B)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712788" marR="0" lvl="0" indent="-2619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SimSun" pitchFamily="2" charset="-122"/>
                <a:cs typeface="TH SarabunPSK" pitchFamily="34" charset="-34"/>
              </a:rPr>
              <a:t>พิจารณาความเป็นไปได้ในการจัดตั้งสาธารณูปโภค และความสะดวกสบายในการขนส่ง จะได้รับการพิจารณาความสำคัญก่อน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 startAt="3"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SimSun" pitchFamily="2" charset="-122"/>
                <a:cs typeface="TH SarabunPSK" pitchFamily="34" charset="-34"/>
              </a:rPr>
              <a:t>ปัจจัยผลกระทบด้านสิ่งแวดล้อม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SimSun" pitchFamily="2" charset="-122"/>
                <a:cs typeface="TH SarabunPSK" pitchFamily="34" charset="-34"/>
              </a:rPr>
              <a:t> (C)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712788" marR="0" lvl="0" indent="-2619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SimSun" pitchFamily="2" charset="-122"/>
                <a:cs typeface="TH SarabunPSK" pitchFamily="34" charset="-34"/>
              </a:rPr>
              <a:t>พิจารณาผลกระทบด้านสิ่งแวดล้อมที่เกิดจากการเปลี่ยนแปลงการใช้พื้นที่ดินก่อนและหลัง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 startAt="3"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SimSun" pitchFamily="2" charset="-122"/>
                <a:cs typeface="TH SarabunPSK" pitchFamily="34" charset="-34"/>
              </a:rPr>
              <a:t>ปัจจัยด้านกายภาพ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SimSun" pitchFamily="2" charset="-122"/>
                <a:cs typeface="TH SarabunPSK" pitchFamily="34" charset="-34"/>
              </a:rPr>
              <a:t>(D)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712788" marR="0" lvl="0" indent="-2619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PSK" pitchFamily="34" charset="-34"/>
                <a:ea typeface="SimSun" pitchFamily="2" charset="-122"/>
                <a:cs typeface="TH SarabunPSK" pitchFamily="34" charset="-34"/>
              </a:rPr>
              <a:t>พิจารณาปัจจัยด้านภูมิศาสตร์ ป่าไม้ แหล่งน้ำเป็นต้น</a:t>
            </a:r>
            <a:endParaRPr kumimoji="0" lang="th-TH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2503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78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676400" y="253425"/>
            <a:ext cx="739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การคัดเลือกพื้นที่เป้าหมาย อ.แม่สอด จ.ตาก</a:t>
            </a:r>
            <a:endParaRPr lang="th-TH" sz="32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122" name="Picture 1" descr="004-แผนที่ผังเมือง ตาก-แม่สอด2-Mod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143000"/>
            <a:ext cx="8001000" cy="538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1600200" y="3019425"/>
            <a:ext cx="1236662" cy="638175"/>
          </a:xfrm>
          <a:prstGeom prst="wedgeRoundRectCallout">
            <a:avLst>
              <a:gd name="adj1" fmla="val 38546"/>
              <a:gd name="adj2" fmla="val 126616"/>
              <a:gd name="adj3" fmla="val 16667"/>
            </a:avLst>
          </a:prstGeom>
          <a:solidFill>
            <a:srgbClr val="9BBB59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ตำบลท่าสายลวด</a:t>
            </a:r>
            <a:endParaRPr kumimoji="0" 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ea typeface="Angsana New" pitchFamily="18" charset="-34"/>
              <a:cs typeface="TH SarabunPSK" pitchFamily="34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(ผังเมืองใหม่)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2733675" y="2209800"/>
            <a:ext cx="1236662" cy="685800"/>
          </a:xfrm>
          <a:prstGeom prst="wedgeRoundRectCallout">
            <a:avLst>
              <a:gd name="adj1" fmla="val 38546"/>
              <a:gd name="adj2" fmla="val 141481"/>
              <a:gd name="adj3" fmla="val 16667"/>
            </a:avLst>
          </a:prstGeom>
          <a:solidFill>
            <a:srgbClr val="F7964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ตำบลแม่ปะ </a:t>
            </a:r>
            <a:endParaRPr kumimoji="0" 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ea typeface="Angsana New" pitchFamily="18" charset="-34"/>
              <a:cs typeface="TH SarabunPSK" pitchFamily="34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(ผังเมืองใหม่)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5125" name="AutoShape 5"/>
          <p:cNvSpPr>
            <a:spLocks noChangeArrowheads="1"/>
          </p:cNvSpPr>
          <p:nvPr/>
        </p:nvSpPr>
        <p:spPr bwMode="auto">
          <a:xfrm>
            <a:off x="5486400" y="5029200"/>
            <a:ext cx="1236663" cy="381000"/>
          </a:xfrm>
          <a:prstGeom prst="wedgeRoundRectCallout">
            <a:avLst>
              <a:gd name="adj1" fmla="val -114769"/>
              <a:gd name="adj2" fmla="val -41667"/>
              <a:gd name="adj3" fmla="val 16667"/>
            </a:avLst>
          </a:prstGeom>
          <a:solidFill>
            <a:srgbClr val="4BACC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สนามบินแม่สอด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pic>
        <p:nvPicPr>
          <p:cNvPr id="8" name="Picture 2" descr="http://1.bp.blogspot.com/_-opYIRbZrbk/SQMlU6swHXI/AAAAAAAAACk/y4y0xUlS1PM/s320/y1pLj8Tuw4r168kY5_XSZsMfMl7f9B6pSDb8nKveHxG0wutmW8LrTuMPirACDEA091ABoVk4aMLYlWaaBwzzxZf9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5181600"/>
            <a:ext cx="984108" cy="68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1546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3E\2556_Year\EWEC\Final report\map\FromYOO\M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8" y="-52387"/>
            <a:ext cx="6393452" cy="3328987"/>
          </a:xfrm>
          <a:prstGeom prst="rect">
            <a:avLst/>
          </a:prstGeom>
          <a:noFill/>
        </p:spPr>
      </p:pic>
      <p:pic>
        <p:nvPicPr>
          <p:cNvPr id="1028" name="Picture 4" descr="D:\3E\2556_Year\EWEC\Final report\map\FromYOO\MS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76200" y="3009900"/>
            <a:ext cx="4142824" cy="3848100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79</a:t>
            </a:fld>
            <a:endParaRPr lang="en-US"/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6096000" y="228600"/>
            <a:ext cx="3048000" cy="57888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57150">
            <a:solidFill>
              <a:srgbClr val="FFFF00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แผนการใช้ประโยชน์ที่ดิน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4343400" y="3302169"/>
            <a:ext cx="4572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A1 : 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พื้นที่อุตสาหกรรมเป้าหมายหลัก</a:t>
            </a:r>
            <a:endParaRPr kumimoji="0" lang="en-US" sz="24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A2 : 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พื้นที่อุตสาหกรรมเป้าหมายรอง</a:t>
            </a:r>
            <a:endParaRPr kumimoji="0" lang="en-US" sz="24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A3 : 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พื้นที่รองรับอุตสาหกรรมในอนาคต</a:t>
            </a:r>
            <a:endParaRPr kumimoji="0" lang="en-US" sz="24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E : 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พื้นที่โรงผลิตไฟฟ้า ไอน้ำ และสาธารณูปโภค (ระบบประปา)</a:t>
            </a:r>
            <a:endParaRPr kumimoji="0" lang="en-US" sz="24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W : 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พื้นที่ระบบบำบัดน้ำเสีย</a:t>
            </a:r>
            <a:endParaRPr kumimoji="0" lang="en-US" sz="24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S : 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พื้นที่สนับสนุนกิจกรรม (ศูนย์อบรม, สำนักงาน)</a:t>
            </a:r>
            <a:endParaRPr kumimoji="0" lang="en-US" sz="24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G : 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พื้นที่สีเขียว (อ่างเก็บน้ำ, ต้นไม้แนวกันชน)</a:t>
            </a:r>
            <a:endParaRPr kumimoji="0" lang="th-TH" sz="24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3429000" y="0"/>
            <a:ext cx="493713" cy="40005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4BACC6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A1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3810000" y="1295400"/>
            <a:ext cx="493713" cy="40005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F79646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A2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2514600" y="914400"/>
            <a:ext cx="493713" cy="40005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F79646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A3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1219200" y="2286000"/>
            <a:ext cx="493713" cy="40005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G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1905000" y="6096000"/>
            <a:ext cx="493713" cy="40005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8064A2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S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2209800" y="3429000"/>
            <a:ext cx="311150" cy="300037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E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0" y="3733800"/>
            <a:ext cx="344487" cy="371475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4F81BD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W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4707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3496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จำนวนจุดผ่านแดนระหว่างประเทศ</a:t>
            </a: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ไทย</a:t>
            </a:r>
            <a:br>
              <a:rPr lang="th-TH" sz="36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และประเท</a:t>
            </a:r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ศ</a:t>
            </a: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ใน</a:t>
            </a:r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พื้นที่โครงการ </a:t>
            </a:r>
            <a:r>
              <a:rPr lang="en-US" sz="3600" b="1" dirty="0">
                <a:latin typeface="Angsana New" pitchFamily="18" charset="-34"/>
                <a:cs typeface="Angsana New" pitchFamily="18" charset="-34"/>
              </a:rPr>
              <a:t>EWEC</a:t>
            </a:r>
            <a:endParaRPr lang="th-TH" sz="36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947" t="35991" r="10506" b="43438"/>
          <a:stretch/>
        </p:blipFill>
        <p:spPr bwMode="auto">
          <a:xfrm>
            <a:off x="136478" y="2667000"/>
            <a:ext cx="8898340" cy="22109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200" y="4919246"/>
            <a:ext cx="32319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>
                <a:solidFill>
                  <a:prstClr val="black"/>
                </a:solidFill>
                <a:cs typeface="Angsana New" panose="02020603050405020304" pitchFamily="18" charset="-34"/>
              </a:rPr>
              <a:t>ที่มา </a:t>
            </a:r>
            <a:r>
              <a:rPr lang="en-US" sz="1600" dirty="0">
                <a:solidFill>
                  <a:prstClr val="black"/>
                </a:solidFill>
                <a:cs typeface="+mj-cs"/>
              </a:rPr>
              <a:t>: </a:t>
            </a:r>
            <a:r>
              <a:rPr lang="th-TH" sz="1600" dirty="0">
                <a:solidFill>
                  <a:prstClr val="black"/>
                </a:solidFill>
                <a:cs typeface="Angsana New" panose="02020603050405020304" pitchFamily="18" charset="-34"/>
              </a:rPr>
              <a:t>สำนักกิจการมั่นคงภายใน กรมการปกครอง, 2555</a:t>
            </a:r>
            <a:endParaRPr lang="en-US" sz="1600" dirty="0">
              <a:solidFill>
                <a:prstClr val="black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9245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3E\2556_Year\EWEC\Final report\map\FromYOO\KK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90800"/>
            <a:ext cx="6324600" cy="4267200"/>
          </a:xfrm>
          <a:prstGeom prst="rect">
            <a:avLst/>
          </a:prstGeom>
          <a:noFill/>
        </p:spPr>
      </p:pic>
      <p:pic>
        <p:nvPicPr>
          <p:cNvPr id="3074" name="Picture 2" descr="D:\3E\2556_Year\EWEC\Final report\map\FromYOO\K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-1"/>
            <a:ext cx="6284587" cy="2819401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80</a:t>
            </a:fld>
            <a:endParaRPr lang="en-US"/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5867400" y="228600"/>
            <a:ext cx="3276600" cy="57888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57150">
            <a:solidFill>
              <a:srgbClr val="FFFF00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แผนการใช้ประโยชน์ที่ดิน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3352800" y="2057400"/>
            <a:ext cx="493712" cy="40005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4BACC6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A1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3200400" y="5715000"/>
            <a:ext cx="493713" cy="40005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4BACC6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A1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3048000" y="3429000"/>
            <a:ext cx="493713" cy="40005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F79646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A2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6096000" y="990600"/>
            <a:ext cx="493712" cy="40005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F79646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A2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609600" y="3048000"/>
            <a:ext cx="493713" cy="40005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C0504D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A3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152400" y="1828800"/>
            <a:ext cx="493713" cy="40005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C0504D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W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4876800" y="5257800"/>
            <a:ext cx="493713" cy="40005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G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5068" name="Text Box 12"/>
          <p:cNvSpPr txBox="1">
            <a:spLocks noChangeArrowheads="1"/>
          </p:cNvSpPr>
          <p:nvPr/>
        </p:nvSpPr>
        <p:spPr bwMode="auto">
          <a:xfrm>
            <a:off x="4800600" y="2362200"/>
            <a:ext cx="493712" cy="40005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8064A2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S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5069" name="Text Box 13"/>
          <p:cNvSpPr txBox="1">
            <a:spLocks noChangeArrowheads="1"/>
          </p:cNvSpPr>
          <p:nvPr/>
        </p:nvSpPr>
        <p:spPr bwMode="auto">
          <a:xfrm>
            <a:off x="4495800" y="304800"/>
            <a:ext cx="493712" cy="40005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E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4572000" y="2178278"/>
            <a:ext cx="4572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A1 :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พื้นที่อุตสาหกรรมเป้าหมายหลัก</a:t>
            </a:r>
            <a:endParaRPr kumimoji="0" lang="en-US" sz="20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A2 :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พื้นที่อุตสาหกรรมเป้าหมายรอง</a:t>
            </a:r>
            <a:endParaRPr kumimoji="0" lang="en-US" sz="20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A3 :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พื้นที่รองรับอุตสาหกรรมในอนาคต</a:t>
            </a:r>
            <a:endParaRPr kumimoji="0" lang="en-US" sz="20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E :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พื้นที่โรงผลิตไฟฟ้า ไอน้ำ และสาธารณูปโภค (ระบบประปา)</a:t>
            </a:r>
            <a:endParaRPr kumimoji="0" lang="en-US" sz="20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W :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พื้นที่ระบบบำบัดน้ำเสีย</a:t>
            </a:r>
            <a:endParaRPr kumimoji="0" lang="en-US" sz="20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S :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พื้นที่สนับสนุนกิจกรรม (ศูนย์อบรม, สำนักงาน)</a:t>
            </a:r>
            <a:endParaRPr kumimoji="0" lang="en-US" sz="20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G :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พื้นที่สีเขียว (อ่างเก็บน้ำ, ต้นไม้แนวกันชน)</a:t>
            </a:r>
            <a:endParaRPr kumimoji="0" lang="th-TH" sz="20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ลูกศรซ้าย 18"/>
          <p:cNvSpPr/>
          <p:nvPr/>
        </p:nvSpPr>
        <p:spPr>
          <a:xfrm rot="450372">
            <a:off x="-194906" y="2376084"/>
            <a:ext cx="2590800" cy="685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002060"/>
                </a:solidFill>
              </a:rPr>
              <a:t>ไปถนนมิตรภาพ</a:t>
            </a:r>
            <a:endParaRPr lang="th-TH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23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3E\2556_Year\EWEC\Final report\map\FromYOO\pk3to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43200"/>
            <a:ext cx="6477000" cy="4161431"/>
          </a:xfrm>
          <a:prstGeom prst="rect">
            <a:avLst/>
          </a:prstGeom>
          <a:noFill/>
        </p:spPr>
      </p:pic>
      <p:pic>
        <p:nvPicPr>
          <p:cNvPr id="6145" name="Picture 1" descr="D:\3E\2556_Year\EWEC\Final report\map\FromYOO\pk3is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6473626" cy="3581400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81</a:t>
            </a:fld>
            <a:endParaRPr lang="en-US"/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5867400" y="228600"/>
            <a:ext cx="3276600" cy="57888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57150">
            <a:solidFill>
              <a:srgbClr val="FFFF00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แผนการใช้ประโยชน์ที่ดิน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838200" y="5105400"/>
            <a:ext cx="458787" cy="468312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4BACC6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A</a:t>
            </a:r>
            <a:endParaRPr kumimoji="0" lang="th-TH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981200" y="5791200"/>
            <a:ext cx="293688" cy="315913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C0504D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G</a:t>
            </a:r>
            <a:endParaRPr kumimoji="0" lang="th-TH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600200" y="381000"/>
            <a:ext cx="354013" cy="31750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B</a:t>
            </a:r>
            <a:endParaRPr kumimoji="0" lang="th-TH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133600" y="4495800"/>
            <a:ext cx="354013" cy="31750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8064A2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C</a:t>
            </a:r>
            <a:endParaRPr kumimoji="0" lang="th-TH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971800" y="304800"/>
            <a:ext cx="517525" cy="315912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F79646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D-E</a:t>
            </a:r>
            <a:endParaRPr kumimoji="0" lang="th-TH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3733800" y="4343400"/>
            <a:ext cx="354013" cy="31750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F</a:t>
            </a:r>
            <a:endParaRPr kumimoji="0" lang="th-TH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4830783" y="2509965"/>
            <a:ext cx="5349834" cy="3971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60078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A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: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พื้นที่ลานจอดรถบรรทุกรอขนถ่ายและรับสินค้า</a:t>
            </a:r>
            <a:endParaRPr kumimoji="0" lang="en-US" sz="20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B :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พื้นที่รับสินค้าและช่องรับสินค้า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1-5</a:t>
            </a:r>
            <a:endParaRPr kumimoji="0" lang="en-US" sz="20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C :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พื้นที่จัดเก็บสินค้า</a:t>
            </a:r>
            <a:endParaRPr kumimoji="0" lang="en-US" sz="20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D – E :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พื้นที่คัดแยกและแปลงสินค้า</a:t>
            </a:r>
            <a:endParaRPr kumimoji="0" lang="en-US" sz="20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F :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พื้นที่จัดส่งสินค้าและช่องส่งสินค้า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6-8</a:t>
            </a:r>
            <a:endParaRPr kumimoji="0" lang="en-US" sz="20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G :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อาคารสำนักงาน</a:t>
            </a:r>
            <a:endParaRPr kumimoji="0" lang="th-TH" sz="20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7623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D:\3E\2556_Year\EWEC\Final report\map\FromYOO\pk4to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876585" cy="4686300"/>
          </a:xfrm>
          <a:prstGeom prst="rect">
            <a:avLst/>
          </a:prstGeom>
          <a:noFill/>
        </p:spPr>
      </p:pic>
      <p:pic>
        <p:nvPicPr>
          <p:cNvPr id="64513" name="Picture 1" descr="D:\3E\2556_Year\EWEC\Final report\map\FromYOO\pk4is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62400"/>
            <a:ext cx="6870791" cy="3581400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82</a:t>
            </a:fld>
            <a:endParaRPr lang="en-US"/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5867400" y="228600"/>
            <a:ext cx="3276600" cy="57888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57150">
            <a:solidFill>
              <a:srgbClr val="FFFF00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แผนการใช้ประโยชน์ที่ดิน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524000" y="4876800"/>
            <a:ext cx="493761" cy="44958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4BACC6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A</a:t>
            </a:r>
            <a:endParaRPr kumimoji="0" lang="th-TH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038600" y="5257800"/>
            <a:ext cx="316076" cy="303276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C0504D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E</a:t>
            </a:r>
            <a:endParaRPr kumimoji="0" lang="th-TH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447800" y="2133600"/>
            <a:ext cx="381000" cy="30480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B</a:t>
            </a:r>
            <a:endParaRPr kumimoji="0" lang="th-TH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676400" y="914400"/>
            <a:ext cx="381000" cy="30480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8064A2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C</a:t>
            </a:r>
            <a:endParaRPr kumimoji="0" lang="th-TH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905000" y="228600"/>
            <a:ext cx="556977" cy="303276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F79646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D</a:t>
            </a:r>
            <a:endParaRPr kumimoji="0" lang="th-TH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5334000" y="4312384"/>
            <a:ext cx="41148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A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: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พื้นที่ลานจอดรถบรรทุกรอขนถ่ายและรับสินค้า</a:t>
            </a:r>
            <a:endParaRPr kumimoji="0" lang="en-US" sz="20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B :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พื้นที่รับสินค้า,ช่องรับสินค้า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1-5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และจัดเก็บสินค้า</a:t>
            </a:r>
            <a:endParaRPr kumimoji="0" lang="en-US" sz="20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C :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พื้นที่คัดแยกและแปลงสินค้า</a:t>
            </a:r>
            <a:endParaRPr kumimoji="0" lang="en-US" sz="20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D :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พื้นที่จัดส่งสินค้าและช่องส่งสินค้า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6-8</a:t>
            </a:r>
            <a:endParaRPr kumimoji="0" lang="en-US" sz="20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E :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อาคารสำนักงาน</a:t>
            </a:r>
            <a:endParaRPr kumimoji="0" lang="th-TH" sz="20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1675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4592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การกำหนดประเด็นยุทธศาสตร์การพัฒนาอุตสาหกรรมในพื้นที่เป้าหมาย</a:t>
            </a:r>
            <a:endParaRPr lang="th-TH" sz="2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83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4" t="23881" r="20579" b="62499"/>
          <a:stretch/>
        </p:blipFill>
        <p:spPr bwMode="auto">
          <a:xfrm>
            <a:off x="973776" y="1698171"/>
            <a:ext cx="7647710" cy="39069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06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2870498"/>
              </p:ext>
            </p:extLst>
          </p:nvPr>
        </p:nvGraphicFramePr>
        <p:xfrm>
          <a:off x="457200" y="1143000"/>
          <a:ext cx="83820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84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016887" y="391180"/>
            <a:ext cx="59747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ประเด็น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ยุทธศาสตร์การพัฒนาอุตสาหกรรมในพื้นที่เป้าหมาย</a:t>
            </a:r>
            <a:endParaRPr lang="th-TH" sz="28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7514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85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603046"/>
              </p:ext>
            </p:extLst>
          </p:nvPr>
        </p:nvGraphicFramePr>
        <p:xfrm>
          <a:off x="381000" y="1600200"/>
          <a:ext cx="8534400" cy="492267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06880"/>
                <a:gridCol w="1706880"/>
                <a:gridCol w="1706880"/>
                <a:gridCol w="1706880"/>
                <a:gridCol w="1706880"/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ยุทธศาสตร์</a:t>
                      </a:r>
                      <a:endParaRPr lang="th-TH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กลยุทธ์</a:t>
                      </a:r>
                      <a:endParaRPr lang="th-TH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แผนงาน</a:t>
                      </a:r>
                      <a:endParaRPr lang="th-TH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โครงการ</a:t>
                      </a:r>
                      <a:endParaRPr lang="th-TH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งบประมาณ</a:t>
                      </a:r>
                      <a:endParaRPr lang="en-US" dirty="0" smtClean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</a:t>
                      </a:r>
                      <a:r>
                        <a:rPr lang="th-TH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ล้านบาท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th-TH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115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662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849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62966">
                <a:tc>
                  <a:txBody>
                    <a:bodyPr/>
                    <a:lstStyle/>
                    <a:p>
                      <a:pPr marL="514350" indent="-514350">
                        <a:buFont typeface="+mj-lt"/>
                        <a:buAutoNum type="arabicParenR"/>
                      </a:pPr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110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662966">
                <a:tc>
                  <a:txBody>
                    <a:bodyPr/>
                    <a:lstStyle/>
                    <a:p>
                      <a:pPr marL="514350" indent="-514350">
                        <a:buFont typeface="+mj-lt"/>
                        <a:buAutoNum type="arabicParenR"/>
                      </a:pPr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102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62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120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662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th-TH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รวม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13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16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22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1,296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" name="Oval 5"/>
          <p:cNvSpPr/>
          <p:nvPr/>
        </p:nvSpPr>
        <p:spPr>
          <a:xfrm>
            <a:off x="838200" y="2618096"/>
            <a:ext cx="609600" cy="533400"/>
          </a:xfrm>
          <a:prstGeom prst="ellipse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cs typeface="+mj-cs"/>
              </a:rPr>
              <a:t>1</a:t>
            </a:r>
            <a:endParaRPr lang="th-TH" sz="2800" b="1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7" name="Oval 6"/>
          <p:cNvSpPr/>
          <p:nvPr/>
        </p:nvSpPr>
        <p:spPr>
          <a:xfrm>
            <a:off x="838200" y="3293664"/>
            <a:ext cx="609600" cy="533400"/>
          </a:xfrm>
          <a:prstGeom prst="ellipse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cs typeface="+mj-cs"/>
              </a:rPr>
              <a:t>2</a:t>
            </a:r>
            <a:endParaRPr lang="th-TH" sz="2800" b="1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838200" y="3913496"/>
            <a:ext cx="609600" cy="533400"/>
          </a:xfrm>
          <a:prstGeom prst="ellipse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cs typeface="+mj-cs"/>
              </a:rPr>
              <a:t>3</a:t>
            </a:r>
            <a:endParaRPr lang="th-TH" sz="2800" b="1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838200" y="4599296"/>
            <a:ext cx="609600" cy="533400"/>
          </a:xfrm>
          <a:prstGeom prst="ellipse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cs typeface="+mj-cs"/>
              </a:rPr>
              <a:t>4</a:t>
            </a:r>
            <a:endParaRPr lang="th-TH" sz="2800" b="1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38200" y="5285096"/>
            <a:ext cx="609600" cy="533400"/>
          </a:xfrm>
          <a:prstGeom prst="ellipse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cs typeface="+mj-cs"/>
              </a:rPr>
              <a:t>5</a:t>
            </a:r>
            <a:endParaRPr lang="th-TH" sz="2800" b="1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สรุปยุทธศาสตร์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กลยุทธ์ แผนงาน โครงการ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36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และ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งบประมาณโครงการฯ </a:t>
            </a:r>
          </a:p>
        </p:txBody>
      </p:sp>
    </p:spTree>
    <p:extLst>
      <p:ext uri="{BB962C8B-B14F-4D97-AF65-F5344CB8AC3E}">
        <p14:creationId xmlns:p14="http://schemas.microsoft.com/office/powerpoint/2010/main" val="151091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86</a:t>
            </a:fld>
            <a:endParaRPr lang="en-US"/>
          </a:p>
        </p:txBody>
      </p:sp>
      <p:pic>
        <p:nvPicPr>
          <p:cNvPr id="8196" name="Picture 4" descr="C:\Users\aii_boom\Downloads\EWEC 15-07-56\Drawing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98" y="778810"/>
            <a:ext cx="8915400" cy="5777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16887" y="152400"/>
            <a:ext cx="59747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ประเด็น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ยุทธศาสตร์การพัฒนาอุตสาหกรรมในพื้นที่เป้าหมาย</a:t>
            </a:r>
            <a:endParaRPr lang="th-TH" sz="28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3092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87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743200" y="35256"/>
            <a:ext cx="6172200" cy="1143000"/>
          </a:xfrm>
        </p:spPr>
        <p:txBody>
          <a:bodyPr>
            <a:noAutofit/>
          </a:bodyPr>
          <a:lstStyle/>
          <a:p>
            <a:pPr algn="r"/>
            <a:r>
              <a:rPr lang="th-TH" sz="2800" b="1" u="sng" dirty="0">
                <a:latin typeface="TH SarabunPSK" pitchFamily="34" charset="-34"/>
                <a:cs typeface="TH SarabunPSK" pitchFamily="34" charset="-34"/>
              </a:rPr>
              <a:t>ยุทธศาสตร์ที่ </a:t>
            </a:r>
            <a:r>
              <a:rPr lang="en-US" sz="2800" b="1" u="sng" dirty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en-US" sz="2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การ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ส่งเสริมการพัฒนาอุตสาหกรรม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เป้าหมาย</a:t>
            </a:r>
            <a:br>
              <a:rPr lang="th-TH" sz="28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ของ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พื้นที่ตามแนว </a:t>
            </a:r>
            <a:r>
              <a:rPr lang="en-US" sz="2800" b="1" dirty="0">
                <a:latin typeface="TH SarabunPSK" pitchFamily="34" charset="-34"/>
                <a:cs typeface="TH SarabunPSK" pitchFamily="34" charset="-34"/>
              </a:rPr>
              <a:t>EWEC 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228600" y="1676400"/>
            <a:ext cx="8915400" cy="4724400"/>
            <a:chOff x="228600" y="1676400"/>
            <a:chExt cx="8915400" cy="4724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0" name="Rounded Rectangle 9"/>
            <p:cNvSpPr/>
            <p:nvPr/>
          </p:nvSpPr>
          <p:spPr>
            <a:xfrm>
              <a:off x="228600" y="1676400"/>
              <a:ext cx="2590800" cy="1066800"/>
            </a:xfrm>
            <a:prstGeom prst="roundRect">
              <a:avLst/>
            </a:prstGeom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1.</a:t>
              </a:r>
              <a:r>
                <a:rPr lang="th-TH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 ส่งเสริมการพัฒนาผลิตภาพแรงงานทั้งในภาคเกษตรกรรมและ</a:t>
              </a:r>
              <a:r>
                <a:rPr lang="th-TH" sz="20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อุตสาหกรรม</a:t>
              </a:r>
              <a:endParaRPr lang="en-US" sz="2000" b="1" dirty="0">
                <a:solidFill>
                  <a:schemeClr val="bg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228600" y="2860344"/>
              <a:ext cx="2590800" cy="1066800"/>
            </a:xfrm>
            <a:prstGeom prst="roundRect">
              <a:avLst/>
            </a:prstGeom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US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2</a:t>
              </a:r>
              <a:r>
                <a:rPr lang="th-TH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. ส่งเสริมการ</a:t>
              </a:r>
              <a:r>
                <a:rPr lang="th-TH" sz="20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พัฒนาศักยภาพ ด้านอุตสาหกรรมการผลิต</a:t>
              </a:r>
              <a:endParaRPr lang="en-US" sz="2000" b="1" dirty="0">
                <a:solidFill>
                  <a:schemeClr val="bg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250208" y="4057936"/>
              <a:ext cx="2569192" cy="1039504"/>
            </a:xfrm>
            <a:prstGeom prst="roundRect">
              <a:avLst/>
            </a:prstGeom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3</a:t>
              </a:r>
              <a:r>
                <a:rPr lang="th-TH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. การพัฒนาศักยภาพด้านการจัดระบบตลาดสินค้าเกษตรและอุตสาหกรรม</a:t>
              </a:r>
              <a:r>
                <a:rPr lang="th-TH" sz="20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เป้าหมาย</a:t>
              </a:r>
              <a:endParaRPr lang="en-US" sz="2000" b="1" dirty="0">
                <a:solidFill>
                  <a:schemeClr val="bg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28600" y="5271448"/>
              <a:ext cx="2590800" cy="1012208"/>
            </a:xfrm>
            <a:prstGeom prst="roundRect">
              <a:avLst/>
            </a:prstGeom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4</a:t>
              </a:r>
              <a:r>
                <a:rPr lang="th-TH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. พัฒนาเทคโนโลยีและนวัตกรรม</a:t>
              </a:r>
              <a:r>
                <a:rPr lang="th-TH" sz="20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ใหม่ๆ</a:t>
              </a:r>
              <a:endParaRPr lang="en-US" sz="2000" b="1" dirty="0">
                <a:solidFill>
                  <a:schemeClr val="bg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3124200" y="1676400"/>
              <a:ext cx="6019800" cy="1066800"/>
            </a:xfrm>
            <a:prstGeom prst="roundRect">
              <a:avLst/>
            </a:prstGeom>
            <a:solidFill>
              <a:srgbClr val="FFFF99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1.1 </a:t>
              </a:r>
              <a:r>
                <a:rPr lang="th-TH" sz="20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sz="20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เตรียมพร้อมของแรงงานในการสนับสนุน</a:t>
              </a:r>
              <a:r>
                <a:rPr lang="th-TH" sz="20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ภาคอุตสาหกรรม</a:t>
              </a:r>
            </a:p>
            <a:p>
              <a:pPr algn="thaiDist"/>
              <a:r>
                <a:rPr lang="th-TH" sz="20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0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0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18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- </a:t>
              </a:r>
              <a:r>
                <a:rPr lang="th-TH" sz="20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โครงการจัดหาแรงงานต่างด้าวที่ถูกกฎหมายเพื่อสนับสนุนอุตสาหกรรมที่ขาดแคลน</a:t>
              </a:r>
              <a:r>
                <a:rPr lang="th-TH" sz="20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แรงงาน</a:t>
              </a:r>
              <a:endParaRPr lang="en-US" sz="20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3100316" y="2834186"/>
              <a:ext cx="6043684" cy="1155510"/>
            </a:xfrm>
            <a:prstGeom prst="roundRect">
              <a:avLst/>
            </a:prstGeom>
            <a:solidFill>
              <a:srgbClr val="FFFF99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2.1 </a:t>
              </a:r>
              <a:r>
                <a:rPr lang="th-TH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sz="18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เพิ่มศักยภาพการผลิตด้วยการพัฒนาขีดความสามารถในการแข่งขัน </a:t>
              </a:r>
              <a:endParaRPr lang="en-US" sz="1800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  <a:p>
              <a:pPr algn="thaiDist"/>
              <a:r>
                <a:rPr lang="th-TH" sz="2000" dirty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000" dirty="0" smtClean="0">
                  <a:latin typeface="TH SarabunPSK" pitchFamily="34" charset="-34"/>
                  <a:cs typeface="TH SarabunPSK" pitchFamily="34" charset="-34"/>
                </a:rPr>
                <a:t>  </a:t>
              </a:r>
              <a:r>
                <a:rPr lang="th-TH" sz="20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- </a:t>
              </a:r>
              <a:r>
                <a:rPr lang="th-TH" sz="20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โครงการส่งเสริมการลงทุนการผลิตในอุตสาหกรรมน้ำตาลและพลังงานทดแทนอย่างครบวงจร</a:t>
              </a:r>
              <a:endParaRPr lang="en-US" sz="20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  <a:p>
              <a:r>
                <a:rPr lang="th-TH" sz="2000" dirty="0" smtClean="0">
                  <a:latin typeface="TH SarabunPSK" pitchFamily="34" charset="-34"/>
                  <a:cs typeface="TH SarabunPSK" pitchFamily="34" charset="-34"/>
                </a:rPr>
                <a:t>   </a:t>
              </a:r>
              <a:r>
                <a:rPr lang="th-TH" sz="20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- </a:t>
              </a:r>
              <a:r>
                <a:rPr lang="th-TH" sz="20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โครงการเพิ่มประสิทธิภาพการผลิตในอุตสาหกรรมน้ำตาลและพลังงาน</a:t>
              </a:r>
              <a:r>
                <a:rPr lang="th-TH" sz="20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ทดแทน</a:t>
              </a:r>
              <a:endParaRPr lang="en-US" sz="20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00316" y="4052248"/>
              <a:ext cx="6043684" cy="1066800"/>
            </a:xfrm>
            <a:prstGeom prst="roundRect">
              <a:avLst/>
            </a:prstGeom>
            <a:solidFill>
              <a:srgbClr val="FFFF99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3.1 </a:t>
              </a:r>
              <a:r>
                <a:rPr lang="th-TH" sz="20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เพิ่ม</a:t>
              </a:r>
              <a:r>
                <a:rPr lang="th-TH" sz="20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ศักยภาพการบริหารจัดการด้านการตลาด</a:t>
              </a:r>
              <a:endParaRPr lang="en-US" sz="2000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  <a:p>
              <a:pPr algn="thaiDist"/>
              <a:r>
                <a:rPr lang="th-TH" sz="24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 - </a:t>
              </a:r>
              <a:r>
                <a:rPr lang="th-TH" sz="24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โครงการจัดตั้งศูนย์ข้อมูล และส่งเสริมการเข้าถึงฐานข้อมูลการผลิตและการตลาดของอุตสาหกรรมเป้าหมายที่ครบ</a:t>
              </a:r>
              <a:r>
                <a:rPr lang="th-TH" sz="24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วงจร</a:t>
              </a:r>
              <a:endParaRPr lang="en-US" sz="24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3124200" y="5181600"/>
              <a:ext cx="6019800" cy="1219200"/>
            </a:xfrm>
            <a:prstGeom prst="roundRect">
              <a:avLst/>
            </a:prstGeom>
            <a:solidFill>
              <a:srgbClr val="FFFF99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4.1 </a:t>
              </a:r>
              <a:r>
                <a:rPr lang="th-TH" sz="20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ส่งเสริม </a:t>
              </a:r>
              <a:r>
                <a:rPr lang="en-US" sz="20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R&amp;D</a:t>
              </a:r>
              <a:endParaRPr lang="en-US" sz="2000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  <a:p>
              <a:r>
                <a:rPr lang="th-TH" sz="20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 - </a:t>
              </a:r>
              <a:r>
                <a:rPr lang="th-TH" sz="20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โครงการจัดตั้งศูนย์วิจัยพันธุ์</a:t>
              </a:r>
              <a:r>
                <a:rPr lang="th-TH" sz="20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พืช (</a:t>
              </a:r>
              <a:r>
                <a:rPr lang="th-TH" sz="20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อ้อย มันสำปะหลัง) ในพื้นที่ </a:t>
              </a:r>
              <a:r>
                <a:rPr lang="en-US" sz="20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EWEC</a:t>
              </a:r>
              <a:endParaRPr lang="en-US" sz="20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  <a:p>
              <a:pPr algn="thaiDist"/>
              <a:r>
                <a:rPr lang="th-TH" sz="20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 - </a:t>
              </a:r>
              <a:r>
                <a:rPr lang="th-TH" sz="20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โครงการจัดตั้งศูนย์ถ่ายทอดความรู้ในกระบวนการผลิตสินค้าเกษตรที่มีคุณภาพแก่</a:t>
              </a:r>
              <a:r>
                <a:rPr lang="th-TH" sz="20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เกษตรกร</a:t>
              </a:r>
              <a:endParaRPr lang="en-US" sz="20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401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88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52400" y="1295400"/>
            <a:ext cx="8763000" cy="5548952"/>
            <a:chOff x="152400" y="1447800"/>
            <a:chExt cx="8763000" cy="5548952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" name="Rounded Rectangle 5"/>
            <p:cNvSpPr/>
            <p:nvPr/>
          </p:nvSpPr>
          <p:spPr>
            <a:xfrm>
              <a:off x="152400" y="1524000"/>
              <a:ext cx="2667000" cy="1066800"/>
            </a:xfrm>
            <a:prstGeom prst="roundRect">
              <a:avLst/>
            </a:prstGeom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1.</a:t>
              </a:r>
              <a:r>
                <a:rPr lang="th-TH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 ส่งเสริมและพัฒนาโครงสร้างพื้นฐาน</a:t>
              </a:r>
              <a:endParaRPr lang="en-US" sz="2000" b="1" dirty="0">
                <a:solidFill>
                  <a:schemeClr val="bg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152400" y="3200400"/>
              <a:ext cx="2667000" cy="1066800"/>
            </a:xfrm>
            <a:prstGeom prst="roundRect">
              <a:avLst/>
            </a:prstGeom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US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2</a:t>
              </a:r>
              <a:r>
                <a:rPr lang="th-TH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. ส่งเสริมและ</a:t>
              </a:r>
              <a:r>
                <a:rPr lang="th-TH" sz="20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พัฒนาระบบ</a:t>
              </a:r>
              <a:r>
                <a:rPr lang="th-TH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คมนาคมขนส่ง</a:t>
              </a:r>
              <a:endParaRPr lang="en-US" sz="2000" b="1" dirty="0">
                <a:solidFill>
                  <a:schemeClr val="bg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152400" y="4667536"/>
              <a:ext cx="2743200" cy="1733264"/>
            </a:xfrm>
            <a:prstGeom prst="roundRect">
              <a:avLst/>
            </a:prstGeom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3</a:t>
              </a:r>
              <a:r>
                <a:rPr lang="th-TH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. ส่งเสริมพัฒนา</a:t>
              </a:r>
              <a:r>
                <a:rPr lang="th-TH" sz="20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ระบบ</a:t>
              </a:r>
            </a:p>
            <a:p>
              <a:r>
                <a:rPr lang="th-TH" sz="20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โล</a:t>
              </a:r>
              <a:r>
                <a:rPr lang="th-TH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จิสติกส์ในประเทศตามแนว </a:t>
              </a:r>
              <a:r>
                <a:rPr lang="en-US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EWEC </a:t>
              </a:r>
              <a:r>
                <a:rPr lang="th-TH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ให้เชื่อมโยงอย่าง</a:t>
              </a:r>
              <a:r>
                <a:rPr lang="th-TH" sz="20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บูรณาการ ทั้ง</a:t>
              </a:r>
              <a:r>
                <a:rPr lang="th-TH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เครือข่ายภายในและการเชื่อมต่อไปสู่ประเทศเพื่อนบ้าน</a:t>
              </a:r>
              <a:endParaRPr lang="en-US" sz="2000" b="1" dirty="0">
                <a:solidFill>
                  <a:schemeClr val="bg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124200" y="1447800"/>
              <a:ext cx="5791200" cy="1447801"/>
            </a:xfrm>
            <a:prstGeom prst="roundRect">
              <a:avLst/>
            </a:prstGeom>
            <a:solidFill>
              <a:srgbClr val="FFFF99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US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1.1 </a:t>
              </a:r>
              <a:r>
                <a:rPr lang="th-TH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sz="18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พัฒนาโครงสร้างพื้นฐาน</a:t>
              </a:r>
              <a:endParaRPr lang="en-US" sz="1800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  <a:p>
              <a:pPr algn="thaiDist">
                <a:lnSpc>
                  <a:spcPct val="115000"/>
                </a:lnSpc>
                <a:spcAft>
                  <a:spcPts val="0"/>
                </a:spcAft>
              </a:pPr>
              <a:r>
                <a:rPr lang="th-TH" sz="16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20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- </a:t>
              </a:r>
              <a:r>
                <a:rPr lang="th-TH" sz="20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โครงการพัฒนาเขตเศรษฐกิจพิเศษตากและ</a:t>
              </a:r>
              <a:r>
                <a:rPr lang="th-TH" sz="20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มุกดาหาร</a:t>
              </a:r>
            </a:p>
            <a:p>
              <a:pPr algn="thaiDist">
                <a:lnSpc>
                  <a:spcPct val="115000"/>
                </a:lnSpc>
              </a:pP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ea typeface="Calibri"/>
                  <a:cs typeface="TH SarabunPSK" pitchFamily="34" charset="-34"/>
                </a:rPr>
                <a:t>   - </a:t>
              </a:r>
              <a:r>
                <a:rPr lang="th-TH" sz="20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โครงการ</a:t>
              </a:r>
              <a:r>
                <a:rPr lang="th-TH" sz="20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จัดตั้งศูนย์ขนถ่ายสินค้า และศูนย์กระจายสินค้า เพื่อรองรับการขยายตัวของ</a:t>
              </a:r>
              <a:r>
                <a:rPr lang="th-TH" sz="20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ภาคอุตสาหกรรม</a:t>
              </a:r>
              <a:r>
                <a:rPr lang="th-TH" sz="20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ตามแนว </a:t>
              </a:r>
              <a:r>
                <a:rPr lang="en-US" sz="20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EWEC</a:t>
              </a:r>
              <a:endParaRPr lang="en-US" sz="16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3094629" y="2949054"/>
              <a:ext cx="5791200" cy="1622946"/>
            </a:xfrm>
            <a:prstGeom prst="roundRect">
              <a:avLst/>
            </a:prstGeom>
            <a:solidFill>
              <a:srgbClr val="FFFF99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US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2.1 </a:t>
              </a:r>
              <a:r>
                <a:rPr lang="th-TH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sz="18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เพิ่มศักยภาพการคมนาคม และการขนส่งให้มีความปลอดภัยต่ออุตสาหกรรม</a:t>
              </a:r>
              <a:endParaRPr lang="en-US" sz="1800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  <a:p>
              <a:pPr algn="thaiDist">
                <a:lnSpc>
                  <a:spcPct val="115000"/>
                </a:lnSpc>
                <a:spcAft>
                  <a:spcPts val="0"/>
                </a:spcAft>
              </a:pPr>
              <a:r>
                <a:rPr lang="th-TH" sz="1800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1800" dirty="0" smtClean="0">
                  <a:latin typeface="TH SarabunPSK" pitchFamily="34" charset="-34"/>
                  <a:cs typeface="TH SarabunPSK" pitchFamily="34" charset="-34"/>
                </a:rPr>
                <a:t>  </a:t>
              </a:r>
              <a:r>
                <a:rPr lang="en-US" sz="18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- </a:t>
              </a:r>
              <a:r>
                <a:rPr lang="th-TH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โครงการพัฒนาโครงข่ายเพื่อเพิ่มประสิทธิภาพการขนส่งทางถนน งานบำรุงรักษาทาง และบูรณะทางหลวงสายหลัก</a:t>
              </a:r>
              <a:endParaRPr lang="en-US" sz="18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  <a:p>
              <a:pPr algn="thaiDist">
                <a:lnSpc>
                  <a:spcPct val="115000"/>
                </a:lnSpc>
                <a:spcAft>
                  <a:spcPts val="0"/>
                </a:spcAft>
              </a:pPr>
              <a:r>
                <a:rPr lang="th-TH" sz="1800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1800" dirty="0" smtClean="0">
                  <a:latin typeface="TH SarabunPSK" pitchFamily="34" charset="-34"/>
                  <a:cs typeface="TH SarabunPSK" pitchFamily="34" charset="-34"/>
                </a:rPr>
                <a:t>  </a:t>
              </a:r>
              <a:r>
                <a:rPr lang="en-US" sz="18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- </a:t>
              </a:r>
              <a:r>
                <a:rPr lang="th-TH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โครงการพัฒนาเทคโนโลยีเพื่อป้องกันอุบัติเหตุ การแจ้ง</a:t>
              </a:r>
              <a:r>
                <a:rPr lang="th-TH" sz="18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เหตุ และ</a:t>
              </a:r>
              <a:r>
                <a:rPr lang="th-TH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สารสนเทศด้านความปลอดภัย และสร้างโครงข่ายทางหลวงที่มีความปลอดภัยของผู้ใช้รถใช้ถนน</a:t>
              </a:r>
              <a:endParaRPr lang="en-US" sz="18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100316" y="4634552"/>
              <a:ext cx="5791200" cy="2362200"/>
            </a:xfrm>
            <a:prstGeom prst="roundRect">
              <a:avLst/>
            </a:prstGeom>
            <a:solidFill>
              <a:srgbClr val="FFFF99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US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3.1 </a:t>
              </a:r>
              <a:r>
                <a:rPr lang="th-TH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sz="18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เพิ่มศักยภาพการจัดการ</a:t>
              </a:r>
              <a:r>
                <a:rPr lang="th-TH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ระบบโล</a:t>
              </a:r>
              <a:r>
                <a:rPr lang="th-TH" sz="18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จิสติกส์</a:t>
              </a:r>
              <a:endParaRPr lang="en-US" sz="1800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th-TH" sz="18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18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- </a:t>
              </a:r>
              <a:r>
                <a:rPr lang="th-TH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โครงการพัฒนาเครื่องมือในการบริหารจัดการ พัฒนาศักยภาพและความสามารถผู้ประกอบการขนส่งไทยเชิงรุกตามแนว </a:t>
              </a:r>
              <a:r>
                <a:rPr lang="en-US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EWEC </a:t>
              </a:r>
              <a:r>
                <a:rPr lang="th-TH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เพื่อรองรับการเปิดการค้าเสรีประชาคมเศรษฐกิจ</a:t>
              </a:r>
              <a:r>
                <a:rPr lang="th-TH" sz="18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อาเซียน</a:t>
              </a: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US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3.2 </a:t>
              </a:r>
              <a:r>
                <a:rPr lang="th-TH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sz="18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บริหารจัดการฐานข้อมูลโลจิ</a:t>
              </a:r>
              <a:r>
                <a:rPr lang="th-TH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สติกส์</a:t>
              </a:r>
            </a:p>
            <a:p>
              <a:pPr>
                <a:lnSpc>
                  <a:spcPct val="115000"/>
                </a:lnSpc>
              </a:pPr>
              <a:r>
                <a:rPr lang="th-TH" sz="1800" b="1" dirty="0" smtClean="0">
                  <a:solidFill>
                    <a:schemeClr val="tx1"/>
                  </a:solidFill>
                  <a:latin typeface="TH SarabunPSK" pitchFamily="34" charset="-34"/>
                  <a:ea typeface="Calibri"/>
                  <a:cs typeface="TH SarabunPSK" pitchFamily="34" charset="-34"/>
                </a:rPr>
                <a:t>   </a:t>
              </a:r>
              <a:r>
                <a:rPr lang="en-US" sz="18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- </a:t>
              </a:r>
              <a:r>
                <a:rPr lang="th-TH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โครงการจัดตั้งศูนย์บริการข้อมูลการคมนาคมขนส่งและระบบโลจิสติกส์ ตามแนวเส้นทางระเบียงเศรษฐกิจตะวันออก-ตะวันตก </a:t>
              </a:r>
              <a:r>
                <a:rPr lang="en-US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(East-West Economic Corridor: EWEC</a:t>
              </a:r>
              <a:r>
                <a:rPr lang="en-US" sz="18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)</a:t>
              </a:r>
              <a:endParaRPr lang="en-US" sz="18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</p:grp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th-TH" sz="2800" b="1" u="sng" dirty="0">
                <a:latin typeface="TH SarabunPSK" pitchFamily="34" charset="-34"/>
                <a:cs typeface="TH SarabunPSK" pitchFamily="34" charset="-34"/>
              </a:rPr>
              <a:t>ยุทธศาสตร์ที่ </a:t>
            </a:r>
            <a:r>
              <a:rPr lang="en-US" sz="2800" b="1" u="sng" dirty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US" sz="2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การ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พัฒนาระบบโครงสร้างพื้นฐานและระบบโลจิ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สติกส์</a:t>
            </a:r>
            <a:br>
              <a:rPr lang="th-TH" sz="28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เพื่อ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รองรับการพัฒนาในภาคอุตสาหกรรม ศูนย์กลางการค้า การบริการ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28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โล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จิสติกส์ และการขนส่ง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8955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89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28600" y="1752600"/>
            <a:ext cx="8915400" cy="3962400"/>
            <a:chOff x="228600" y="1524000"/>
            <a:chExt cx="8915400" cy="3962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" name="Rounded Rectangle 5"/>
            <p:cNvSpPr/>
            <p:nvPr/>
          </p:nvSpPr>
          <p:spPr>
            <a:xfrm>
              <a:off x="228600" y="1524000"/>
              <a:ext cx="2667000" cy="1066800"/>
            </a:xfrm>
            <a:prstGeom prst="roundRect">
              <a:avLst/>
            </a:prstGeom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US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1.</a:t>
              </a:r>
              <a:r>
                <a:rPr lang="th-TH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 พัฒนาฐานการผลิตและการเชื่อมโยงของอุตสาหกรรมเป้าหมาย</a:t>
              </a:r>
              <a:endParaRPr lang="en-US" sz="2000" b="1" dirty="0">
                <a:solidFill>
                  <a:schemeClr val="bg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228600" y="3581400"/>
              <a:ext cx="2667000" cy="1066800"/>
            </a:xfrm>
            <a:prstGeom prst="roundRect">
              <a:avLst/>
            </a:prstGeom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US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2</a:t>
              </a:r>
              <a:r>
                <a:rPr lang="th-TH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. ส่งเสริมการพัฒนาและเพิ่มศักยภาพอุตสาหกรรมเป้าหมาย</a:t>
              </a:r>
              <a:endParaRPr lang="en-US" sz="2000" b="1" dirty="0">
                <a:solidFill>
                  <a:schemeClr val="bg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3124200" y="1537648"/>
              <a:ext cx="6019800" cy="1447801"/>
            </a:xfrm>
            <a:prstGeom prst="roundRect">
              <a:avLst/>
            </a:prstGeom>
            <a:solidFill>
              <a:srgbClr val="FFFF99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US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1.1 </a:t>
              </a:r>
              <a:r>
                <a:rPr lang="th-TH" sz="18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เสริมสร้างฐานการผลิตเพื่อรองรับอุตสาหกรรมเป้าหมาย</a:t>
              </a:r>
              <a:endParaRPr lang="en-US" sz="1800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  <a:p>
              <a:pPr algn="thaiDist">
                <a:lnSpc>
                  <a:spcPct val="115000"/>
                </a:lnSpc>
              </a:pPr>
              <a:r>
                <a:rPr lang="th-TH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 </a:t>
              </a:r>
              <a:r>
                <a:rPr lang="th-TH" sz="18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- โครงการ</a:t>
              </a:r>
              <a:r>
                <a:rPr lang="th-TH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จัดตั้งศูนย์กลางการบริการข้อมูลและส่งเสริมอุตสาหกรรมอ้อย น้ำตาลทราย และเอทานอล ตามแนวเส้นทางเศรษฐกิจตะวันออก-ตะวันตก </a:t>
              </a:r>
              <a:r>
                <a:rPr lang="en-US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(EWEC) </a:t>
              </a:r>
              <a:r>
                <a:rPr lang="th-TH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</a:t>
              </a:r>
              <a:r>
                <a:rPr lang="th-TH" sz="18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endParaRPr lang="en-US" sz="18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108276" y="3558654"/>
              <a:ext cx="6035723" cy="1927746"/>
            </a:xfrm>
            <a:prstGeom prst="roundRect">
              <a:avLst/>
            </a:prstGeom>
            <a:solidFill>
              <a:srgbClr val="FFFF99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US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2.1 </a:t>
              </a:r>
              <a:r>
                <a:rPr lang="th-TH" sz="18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การพัฒนาแหล่งทุนและสนับสนุนผู้ประกอบการอุตสาหกรรมเป้าหมาย</a:t>
              </a:r>
              <a:endParaRPr lang="en-US" sz="1800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  <a:p>
              <a:pPr algn="thaiDist">
                <a:lnSpc>
                  <a:spcPct val="115000"/>
                </a:lnSpc>
                <a:spcAft>
                  <a:spcPts val="0"/>
                </a:spcAft>
              </a:pPr>
              <a:r>
                <a:rPr lang="th-TH" sz="1800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1800" dirty="0" smtClean="0">
                  <a:latin typeface="TH SarabunPSK" pitchFamily="34" charset="-34"/>
                  <a:cs typeface="TH SarabunPSK" pitchFamily="34" charset="-34"/>
                </a:rPr>
                <a:t>  </a:t>
              </a:r>
              <a:r>
                <a:rPr lang="en-US" sz="18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- </a:t>
              </a:r>
              <a:r>
                <a:rPr lang="th-TH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โครงการจัดตั้งกองทุนส่งเสริมผู้ประกอบการรายย่อย ตามแนวเส้นทางเศรษฐกิจตะวันออก-ตะวันตก </a:t>
              </a:r>
              <a:r>
                <a:rPr lang="en-US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(EWEC)</a:t>
              </a:r>
              <a:endParaRPr lang="en-US" sz="18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  <a:p>
              <a:pPr algn="thaiDist">
                <a:lnSpc>
                  <a:spcPct val="115000"/>
                </a:lnSpc>
                <a:spcAft>
                  <a:spcPts val="0"/>
                </a:spcAft>
              </a:pPr>
              <a:r>
                <a:rPr lang="th-TH" sz="1800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1800" dirty="0" smtClean="0">
                  <a:latin typeface="TH SarabunPSK" pitchFamily="34" charset="-34"/>
                  <a:cs typeface="TH SarabunPSK" pitchFamily="34" charset="-34"/>
                </a:rPr>
                <a:t>  </a:t>
              </a:r>
              <a:r>
                <a:rPr lang="en-US" sz="18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- </a:t>
              </a:r>
              <a:r>
                <a:rPr lang="th-TH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โครงการส่งเสริมสนับสนุนการถ่ายทอดองค์ความรู้และพัฒนาเทคโนโลยีทางด้านอุตสาหกรรมอ้อย น้ำตาลทราย และมันสำปะหลัง เพื่อเพิ่มศักยภาพในการผลิต ตามแนวเส้นทางเศรษฐกิจตะวันออก-ตะวันตก </a:t>
              </a:r>
              <a:r>
                <a:rPr lang="en-US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(EWEC)</a:t>
              </a:r>
              <a:endParaRPr lang="en-US" sz="18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</p:grp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85800" y="35256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th-TH" sz="2800" b="1" u="sng" dirty="0">
                <a:latin typeface="TH SarabunPSK" pitchFamily="34" charset="-34"/>
                <a:cs typeface="TH SarabunPSK" pitchFamily="34" charset="-34"/>
              </a:rPr>
              <a:t>ยุทธศาสตร์ที่ </a:t>
            </a:r>
            <a:r>
              <a:rPr lang="en-US" sz="2800" b="1" u="sng" dirty="0">
                <a:latin typeface="TH SarabunPSK" pitchFamily="34" charset="-34"/>
                <a:cs typeface="TH SarabunPSK" pitchFamily="34" charset="-34"/>
              </a:rPr>
              <a:t>3</a:t>
            </a:r>
            <a:r>
              <a:rPr lang="en-US" sz="2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พัฒนาการ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เชื่อมโยงฐานการผลิตอุตสาหกรรม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เป้าหมาย</a:t>
            </a:r>
            <a:br>
              <a:rPr lang="th-TH" sz="28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เพื่อ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นำไปสู่การเชื่อมโยงระดับภูมิภาค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6279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51816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81600" y="2468940"/>
            <a:ext cx="3962400" cy="15696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dirty="0">
                <a:solidFill>
                  <a:prstClr val="black"/>
                </a:solidFill>
                <a:cs typeface="Angsana New" panose="02020603050405020304" pitchFamily="18" charset="-34"/>
              </a:rPr>
              <a:t>ด่านชายแดนระหว่างประเทศไทย</a:t>
            </a:r>
          </a:p>
          <a:p>
            <a:pPr algn="ctr"/>
            <a:r>
              <a:rPr lang="th-TH" sz="3200" dirty="0">
                <a:solidFill>
                  <a:prstClr val="black"/>
                </a:solidFill>
                <a:cs typeface="Angsana New" panose="02020603050405020304" pitchFamily="18" charset="-34"/>
              </a:rPr>
              <a:t>กับประเทศในพื้นที่ </a:t>
            </a:r>
            <a:r>
              <a:rPr lang="en-US" sz="3200" dirty="0">
                <a:solidFill>
                  <a:prstClr val="black"/>
                </a:solidFill>
                <a:cs typeface="+mj-cs"/>
              </a:rPr>
              <a:t>EWEC </a:t>
            </a:r>
            <a:endParaRPr lang="th-TH" sz="3200" dirty="0">
              <a:solidFill>
                <a:prstClr val="black"/>
              </a:solidFill>
              <a:cs typeface="Angsana New" panose="02020603050405020304" pitchFamily="18" charset="-34"/>
            </a:endParaRPr>
          </a:p>
          <a:p>
            <a:pPr algn="ctr"/>
            <a:r>
              <a:rPr lang="th-TH" sz="3200" dirty="0">
                <a:solidFill>
                  <a:prstClr val="black"/>
                </a:solidFill>
                <a:cs typeface="Angsana New" panose="02020603050405020304" pitchFamily="18" charset="-34"/>
              </a:rPr>
              <a:t>และประเทศเพื่อนบ้าน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05400" y="6096000"/>
            <a:ext cx="22958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>
                <a:solidFill>
                  <a:prstClr val="black"/>
                </a:solidFill>
                <a:cs typeface="Angsana New" panose="02020603050405020304" pitchFamily="18" charset="-34"/>
              </a:rPr>
              <a:t>ที่มา </a:t>
            </a:r>
            <a:r>
              <a:rPr lang="en-US" sz="1600" dirty="0">
                <a:solidFill>
                  <a:prstClr val="black"/>
                </a:solidFill>
                <a:cs typeface="+mj-cs"/>
              </a:rPr>
              <a:t>: </a:t>
            </a:r>
            <a:r>
              <a:rPr lang="th-TH" sz="1600" dirty="0">
                <a:solidFill>
                  <a:prstClr val="black"/>
                </a:solidFill>
                <a:cs typeface="Angsana New" panose="02020603050405020304" pitchFamily="18" charset="-34"/>
              </a:rPr>
              <a:t>ทีมที่ปรึกษาโครงการ ม.นเรศวร</a:t>
            </a:r>
            <a:endParaRPr lang="en-US" sz="1600" dirty="0">
              <a:solidFill>
                <a:prstClr val="black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3549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90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800" y="27296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th-TH" sz="2800" b="1" u="sng" dirty="0">
                <a:latin typeface="TH SarabunPSK" pitchFamily="34" charset="-34"/>
                <a:cs typeface="TH SarabunPSK" pitchFamily="34" charset="-34"/>
              </a:rPr>
              <a:t>ยุทธศาสตร์ที่ </a:t>
            </a:r>
            <a:r>
              <a:rPr lang="en-US" sz="2800" b="1" u="sng" dirty="0">
                <a:latin typeface="TH SarabunPSK" pitchFamily="34" charset="-34"/>
                <a:cs typeface="TH SarabunPSK" pitchFamily="34" charset="-34"/>
              </a:rPr>
              <a:t>4</a:t>
            </a:r>
            <a:r>
              <a:rPr lang="en-US" sz="2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การ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พัฒนาปัจจัยแวดล้อมด้านสิทธิ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ประโยชน์</a:t>
            </a:r>
            <a:br>
              <a:rPr lang="th-TH" sz="28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และ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กฎระเบียบที่เกี่ยวข้องกับการพัฒนาอุตสาหกรรม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 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52400" y="1219200"/>
            <a:ext cx="8991599" cy="5562600"/>
            <a:chOff x="152400" y="990600"/>
            <a:chExt cx="8991599" cy="55626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7" name="Rounded Rectangle 6"/>
            <p:cNvSpPr/>
            <p:nvPr/>
          </p:nvSpPr>
          <p:spPr>
            <a:xfrm>
              <a:off x="152400" y="1523999"/>
              <a:ext cx="2667000" cy="1447801"/>
            </a:xfrm>
            <a:prstGeom prst="roundRect">
              <a:avLst/>
            </a:prstGeom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US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1.</a:t>
              </a:r>
              <a:r>
                <a:rPr lang="th-TH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 ส่งเสริมการพัฒนาปัจจัยแวดล้อมกับการพัฒนาอุตสาหกรรมในพื้นที่อุตสาหกรรมเป้าหมาย</a:t>
              </a:r>
              <a:endParaRPr lang="en-US" sz="2000" b="1" dirty="0">
                <a:solidFill>
                  <a:schemeClr val="bg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152400" y="4267200"/>
              <a:ext cx="2667000" cy="1143000"/>
            </a:xfrm>
            <a:prstGeom prst="roundRect">
              <a:avLst/>
            </a:prstGeom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US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2</a:t>
              </a:r>
              <a:r>
                <a:rPr lang="th-TH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. เพิ่มศักยภาพอุตสาหกรรมบริการในพื้นที่อุตสาหกรรมเป้าหมาย</a:t>
              </a:r>
              <a:endParaRPr lang="en-US" sz="2000" b="1" dirty="0">
                <a:solidFill>
                  <a:schemeClr val="bg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3124199" y="990600"/>
              <a:ext cx="6019799" cy="3048000"/>
            </a:xfrm>
            <a:prstGeom prst="roundRect">
              <a:avLst/>
            </a:prstGeom>
            <a:solidFill>
              <a:srgbClr val="FFFF99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US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1.1 </a:t>
              </a:r>
              <a:r>
                <a:rPr lang="th-TH" sz="18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ปรับปรุงและแก้ไขกฎหมาย</a:t>
              </a:r>
              <a:endParaRPr lang="en-US" sz="1800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  <a:p>
              <a:pPr algn="thaiDist">
                <a:lnSpc>
                  <a:spcPct val="115000"/>
                </a:lnSpc>
              </a:pPr>
              <a:r>
                <a:rPr lang="th-TH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 </a:t>
              </a:r>
              <a:r>
                <a:rPr lang="th-TH" sz="18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- </a:t>
              </a:r>
              <a:r>
                <a:rPr lang="th-TH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โครงการศึกษาปรับแก้กฎหมายการค้าชายแดนให้เอื้ออำนวยต่อการค้าและการลงทุนกับประเทศเพื่อนบ้าน</a:t>
              </a:r>
              <a:endParaRPr lang="en-US" sz="18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  <a:p>
              <a:pPr algn="thaiDist">
                <a:lnSpc>
                  <a:spcPct val="115000"/>
                </a:lnSpc>
              </a:pPr>
              <a:r>
                <a:rPr lang="th-TH" sz="1800" dirty="0" smtClean="0">
                  <a:solidFill>
                    <a:schemeClr val="tx1"/>
                  </a:solidFill>
                  <a:latin typeface="TH SarabunPSK" pitchFamily="34" charset="-34"/>
                  <a:ea typeface="Calibri"/>
                  <a:cs typeface="TH SarabunPSK" pitchFamily="34" charset="-34"/>
                </a:rPr>
                <a:t>   - </a:t>
              </a:r>
              <a:r>
                <a:rPr lang="th-TH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โครงการทบทวนและผลักดันการแก้ไขกฎหมายหรือกฎระเบียบภาครัฐที่เป็นอุปสรรคต่อการเติบโตของอุตสาหกรรมน้ำตาล และอุตสาหกรรมเอทานอล</a:t>
              </a:r>
              <a:endParaRPr lang="en-US" sz="18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  <a:p>
              <a:pPr algn="thaiDist">
                <a:lnSpc>
                  <a:spcPct val="115000"/>
                </a:lnSpc>
              </a:pPr>
              <a:r>
                <a:rPr lang="en-US" sz="1800" b="1" dirty="0" smtClean="0">
                  <a:solidFill>
                    <a:schemeClr val="tx1"/>
                  </a:solidFill>
                  <a:latin typeface="TH SarabunPSK" pitchFamily="34" charset="-34"/>
                  <a:ea typeface="Calibri"/>
                  <a:cs typeface="TH SarabunPSK" pitchFamily="34" charset="-34"/>
                </a:rPr>
                <a:t>1.2 </a:t>
              </a:r>
              <a:r>
                <a:rPr lang="th-TH" sz="18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สร้างกลไกการบริหารจัดการ</a:t>
              </a:r>
              <a:endParaRPr lang="en-US" sz="1800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  <a:p>
              <a:pPr algn="thaiDist">
                <a:lnSpc>
                  <a:spcPct val="115000"/>
                </a:lnSpc>
              </a:pPr>
              <a:r>
                <a:rPr lang="th-TH" sz="1800" b="1" dirty="0" smtClean="0">
                  <a:solidFill>
                    <a:schemeClr val="tx1"/>
                  </a:solidFill>
                  <a:latin typeface="TH SarabunPSK" pitchFamily="34" charset="-34"/>
                  <a:ea typeface="Calibri"/>
                  <a:cs typeface="TH SarabunPSK" pitchFamily="34" charset="-34"/>
                </a:rPr>
                <a:t>   </a:t>
              </a:r>
              <a:r>
                <a:rPr lang="th-TH" sz="18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- </a:t>
              </a:r>
              <a:r>
                <a:rPr lang="th-TH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โครงการส่งเสริมและสนับสนุนการจัดระเบียบแรงงานต่างด้าวให้เป็น</a:t>
              </a:r>
              <a:r>
                <a:rPr lang="th-TH" sz="18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ระบบ</a:t>
              </a:r>
            </a:p>
            <a:p>
              <a:pPr algn="thaiDist">
                <a:lnSpc>
                  <a:spcPct val="115000"/>
                </a:lnSpc>
              </a:pPr>
              <a:r>
                <a:rPr lang="th-TH" sz="1800" dirty="0">
                  <a:solidFill>
                    <a:schemeClr val="tx1"/>
                  </a:solidFill>
                  <a:latin typeface="TH SarabunPSK" pitchFamily="34" charset="-34"/>
                  <a:ea typeface="Calibri"/>
                  <a:cs typeface="TH SarabunPSK" pitchFamily="34" charset="-34"/>
                </a:rPr>
                <a:t> </a:t>
              </a:r>
              <a:r>
                <a:rPr lang="th-TH" sz="1800" dirty="0" smtClean="0">
                  <a:solidFill>
                    <a:schemeClr val="tx1"/>
                  </a:solidFill>
                  <a:latin typeface="TH SarabunPSK" pitchFamily="34" charset="-34"/>
                  <a:ea typeface="Calibri"/>
                  <a:cs typeface="TH SarabunPSK" pitchFamily="34" charset="-34"/>
                </a:rPr>
                <a:t>  - </a:t>
              </a:r>
              <a:r>
                <a:rPr lang="th-TH" sz="1800" dirty="0">
                  <a:solidFill>
                    <a:schemeClr val="dk1"/>
                  </a:solidFill>
                  <a:latin typeface="TH SarabunPSK" pitchFamily="34" charset="-34"/>
                  <a:cs typeface="TH SarabunPSK" pitchFamily="34" charset="-34"/>
                </a:rPr>
                <a:t>โครงการสนับบสนุนและส่งเสริมการเชื่อมโยงอย่างบูรณาการด้านกฎหมายเกี่ยวกับการขนส่งระหว่างประเทศไทยและประเทศเพื่อน</a:t>
              </a:r>
              <a:r>
                <a:rPr lang="th-TH" sz="1800" dirty="0" smtClean="0">
                  <a:solidFill>
                    <a:schemeClr val="dk1"/>
                  </a:solidFill>
                  <a:latin typeface="TH SarabunPSK" pitchFamily="34" charset="-34"/>
                  <a:cs typeface="TH SarabunPSK" pitchFamily="34" charset="-34"/>
                </a:rPr>
                <a:t>บ้าน</a:t>
              </a:r>
              <a:endParaRPr lang="en-US" sz="18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108276" y="4191000"/>
              <a:ext cx="6035723" cy="2362200"/>
            </a:xfrm>
            <a:prstGeom prst="roundRect">
              <a:avLst/>
            </a:prstGeom>
            <a:solidFill>
              <a:srgbClr val="FFFF99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en-US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2.1 </a:t>
              </a:r>
              <a:r>
                <a:rPr lang="th-TH" sz="18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ปรับปรุงศักยภาพการบริหารจัดการของอุตสาหกรรมน้ำตาลและ</a:t>
              </a:r>
              <a:r>
                <a:rPr lang="th-TH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อุตสาหกรรมเอ</a:t>
              </a:r>
              <a:r>
                <a:rPr lang="th-TH" sz="18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ทานอล</a:t>
              </a:r>
              <a:endParaRPr lang="en-US" sz="1800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  <a:p>
              <a:pPr algn="thaiDist">
                <a:lnSpc>
                  <a:spcPct val="115000"/>
                </a:lnSpc>
                <a:spcAft>
                  <a:spcPts val="0"/>
                </a:spcAft>
              </a:pPr>
              <a:r>
                <a:rPr lang="th-TH" sz="1800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1800" dirty="0" smtClean="0">
                  <a:latin typeface="TH SarabunPSK" pitchFamily="34" charset="-34"/>
                  <a:cs typeface="TH SarabunPSK" pitchFamily="34" charset="-34"/>
                </a:rPr>
                <a:t>  </a:t>
              </a:r>
              <a:r>
                <a:rPr lang="en-US" sz="18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- </a:t>
              </a:r>
              <a:r>
                <a:rPr lang="th-TH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โครงการจัดตั้งมาตรฐานอุตสาหกรรมน้ำตาล และอุตสาหกรรมเอทานอลภายในประเทศ </a:t>
              </a:r>
              <a:r>
                <a:rPr lang="en-US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(Local Standard) </a:t>
              </a:r>
              <a:r>
                <a:rPr lang="th-TH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ให้สอดคล้องกับมาตรฐานโลก </a:t>
              </a:r>
              <a:r>
                <a:rPr lang="en-US" sz="18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(Global Standard)</a:t>
              </a:r>
              <a:endParaRPr lang="en-US" sz="1800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  <a:p>
              <a:pPr algn="thaiDist">
                <a:lnSpc>
                  <a:spcPct val="115000"/>
                </a:lnSpc>
              </a:pPr>
              <a:r>
                <a:rPr lang="en-US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2.2</a:t>
              </a:r>
              <a:r>
                <a:rPr lang="th-TH" sz="1800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18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ส่งเสริมการผลิตและพัฒนาคุณภาพวัตถุดิบ</a:t>
              </a:r>
              <a:endParaRPr lang="en-US" sz="1800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  <a:p>
              <a:pPr algn="thaiDist">
                <a:lnSpc>
                  <a:spcPct val="115000"/>
                </a:lnSpc>
              </a:pPr>
              <a:r>
                <a:rPr lang="th-TH" sz="1800" dirty="0" smtClean="0">
                  <a:solidFill>
                    <a:schemeClr val="tx1"/>
                  </a:solidFill>
                  <a:latin typeface="TH SarabunPSK" pitchFamily="34" charset="-34"/>
                  <a:ea typeface="Calibri"/>
                  <a:cs typeface="TH SarabunPSK" pitchFamily="34" charset="-34"/>
                </a:rPr>
                <a:t>   - </a:t>
              </a:r>
              <a:r>
                <a:rPr lang="th-TH" sz="1800" dirty="0">
                  <a:solidFill>
                    <a:schemeClr val="dk1"/>
                  </a:solidFill>
                  <a:latin typeface="TH SarabunPSK" pitchFamily="34" charset="-34"/>
                  <a:cs typeface="TH SarabunPSK" pitchFamily="34" charset="-34"/>
                </a:rPr>
                <a:t>โครงการส่งเสริมการทําเกษตรพันธะสัญญา (</a:t>
              </a:r>
              <a:r>
                <a:rPr lang="en-US" sz="1800" dirty="0">
                  <a:solidFill>
                    <a:schemeClr val="dk1"/>
                  </a:solidFill>
                  <a:latin typeface="TH SarabunPSK" pitchFamily="34" charset="-34"/>
                  <a:cs typeface="TH SarabunPSK" pitchFamily="34" charset="-34"/>
                </a:rPr>
                <a:t>Contact Farming) </a:t>
              </a:r>
              <a:r>
                <a:rPr lang="th-TH" sz="1800" dirty="0">
                  <a:solidFill>
                    <a:schemeClr val="dk1"/>
                  </a:solidFill>
                  <a:latin typeface="TH SarabunPSK" pitchFamily="34" charset="-34"/>
                  <a:cs typeface="TH SarabunPSK" pitchFamily="34" charset="-34"/>
                </a:rPr>
                <a:t>เพื่อเพิ่มผลผลิตอ้อย (อุตสาหกรรมอ้อยและน้ำตาล</a:t>
              </a:r>
              <a:r>
                <a:rPr lang="th-TH" sz="1800" dirty="0" smtClean="0">
                  <a:solidFill>
                    <a:schemeClr val="dk1"/>
                  </a:solidFill>
                  <a:latin typeface="TH SarabunPSK" pitchFamily="34" charset="-34"/>
                  <a:cs typeface="TH SarabunPSK" pitchFamily="34" charset="-34"/>
                </a:rPr>
                <a:t>) และ</a:t>
              </a:r>
              <a:r>
                <a:rPr lang="th-TH" sz="1800" dirty="0">
                  <a:solidFill>
                    <a:schemeClr val="dk1"/>
                  </a:solidFill>
                  <a:latin typeface="TH SarabunPSK" pitchFamily="34" charset="-34"/>
                  <a:cs typeface="TH SarabunPSK" pitchFamily="34" charset="-34"/>
                </a:rPr>
                <a:t>พืชพลังงาน (อุตสาหกรรมเอทานอล</a:t>
              </a:r>
              <a:r>
                <a:rPr lang="th-TH" sz="1800" dirty="0" smtClean="0">
                  <a:solidFill>
                    <a:schemeClr val="dk1"/>
                  </a:solidFill>
                  <a:latin typeface="TH SarabunPSK" pitchFamily="34" charset="-34"/>
                  <a:cs typeface="TH SarabunPSK" pitchFamily="34" charset="-34"/>
                </a:rPr>
                <a:t>)</a:t>
              </a:r>
              <a:endParaRPr lang="en-US" sz="1800" dirty="0">
                <a:solidFill>
                  <a:schemeClr val="tx1"/>
                </a:solidFill>
                <a:latin typeface="TH SarabunPSK" pitchFamily="34" charset="-34"/>
                <a:ea typeface="Times New Roman"/>
                <a:cs typeface="TH SarabunPSK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500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/>
              <a:pPr/>
              <a:t>91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th-TH" sz="2800" b="1" u="sng" dirty="0">
                <a:latin typeface="TH SarabunPSK" pitchFamily="34" charset="-34"/>
                <a:cs typeface="TH SarabunPSK" pitchFamily="34" charset="-34"/>
              </a:rPr>
              <a:t>ยุทธศาสตร์ที่ </a:t>
            </a:r>
            <a:r>
              <a:rPr lang="en-US" sz="2800" b="1" u="sng" dirty="0">
                <a:latin typeface="TH SarabunPSK" pitchFamily="34" charset="-34"/>
                <a:cs typeface="TH SarabunPSK" pitchFamily="34" charset="-34"/>
              </a:rPr>
              <a:t>5</a:t>
            </a:r>
            <a:r>
              <a:rPr lang="en-US" sz="2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การ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ส่งเสริมการบริหารจัดการด้านสังคม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สิ่งแวดล้อม</a:t>
            </a:r>
            <a:br>
              <a:rPr lang="th-TH" sz="28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เพื่อ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การพัฒนาอย่างมีประสิทธิภาพและยั่งยืน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 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28600" y="1981200"/>
            <a:ext cx="8915400" cy="3505200"/>
            <a:chOff x="228600" y="1524000"/>
            <a:chExt cx="8915400" cy="35052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7" name="Rounded Rectangle 6"/>
            <p:cNvSpPr/>
            <p:nvPr/>
          </p:nvSpPr>
          <p:spPr>
            <a:xfrm>
              <a:off x="228600" y="1524000"/>
              <a:ext cx="2667000" cy="1066800"/>
            </a:xfrm>
            <a:prstGeom prst="roundRect">
              <a:avLst/>
            </a:prstGeom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1.</a:t>
              </a:r>
              <a:r>
                <a:rPr lang="th-TH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 การบริหารจัดการป้องกันและแก้ไขปัญหาจากภัยธรรมชาติ</a:t>
              </a: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228600" y="3581400"/>
              <a:ext cx="2667000" cy="1066800"/>
            </a:xfrm>
            <a:prstGeom prst="roundRect">
              <a:avLst/>
            </a:prstGeom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2</a:t>
              </a:r>
              <a:r>
                <a:rPr lang="th-TH" sz="20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. พัฒนา</a:t>
              </a:r>
              <a:r>
                <a:rPr lang="th-TH" sz="20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เครือข่ายเพื่อการมีส่วนร่วมของประชาชนใน</a:t>
              </a:r>
              <a:r>
                <a:rPr lang="th-TH" sz="20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พื้นที่</a:t>
              </a:r>
              <a:endPara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3124200" y="1537648"/>
              <a:ext cx="6019800" cy="1447801"/>
            </a:xfrm>
            <a:prstGeom prst="roundRect">
              <a:avLst/>
            </a:prstGeom>
            <a:solidFill>
              <a:srgbClr val="FFFF99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</a:pPr>
              <a:r>
                <a:rPr lang="en-US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1.1</a:t>
              </a:r>
              <a:r>
                <a:rPr lang="th-TH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ส่งเสริม</a:t>
              </a:r>
              <a:r>
                <a:rPr lang="th-TH" sz="18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ให้ประชาชนช่วยกันรักษาความสมดุลทาง</a:t>
              </a:r>
              <a:r>
                <a:rPr lang="th-TH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ธรรมชาติ</a:t>
              </a:r>
              <a:endParaRPr lang="en-US" sz="1800" b="1" dirty="0">
                <a:solidFill>
                  <a:schemeClr val="tx1"/>
                </a:solidFill>
                <a:latin typeface="TH SarabunPSK" pitchFamily="34" charset="-34"/>
                <a:ea typeface="Calibri"/>
                <a:cs typeface="TH SarabunPSK" pitchFamily="34" charset="-34"/>
              </a:endParaRPr>
            </a:p>
            <a:p>
              <a:pPr algn="thaiDist">
                <a:lnSpc>
                  <a:spcPct val="115000"/>
                </a:lnSpc>
              </a:pPr>
              <a:r>
                <a:rPr lang="th-TH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 </a:t>
              </a:r>
              <a:r>
                <a:rPr lang="th-TH" sz="18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- </a:t>
              </a:r>
              <a:r>
                <a:rPr lang="th-TH" sz="1800" dirty="0">
                  <a:solidFill>
                    <a:schemeClr val="dk1"/>
                  </a:solidFill>
                  <a:latin typeface="TH SarabunPSK" pitchFamily="34" charset="-34"/>
                  <a:cs typeface="TH SarabunPSK" pitchFamily="34" charset="-34"/>
                </a:rPr>
                <a:t>โครงการส่งเสริมและสนับสนุนการประกอบการอุตสาหกรรมที่เป็นมิตรต่อสิ่งแวดล้อมและสังคม</a:t>
              </a:r>
              <a:endParaRPr lang="th-TH" sz="1800" dirty="0">
                <a:latin typeface="TH SarabunPSK" pitchFamily="34" charset="-34"/>
                <a:cs typeface="TH SarabunPSK" pitchFamily="34" charset="-34"/>
              </a:endParaRPr>
            </a:p>
            <a:p>
              <a:pPr algn="thaiDist">
                <a:lnSpc>
                  <a:spcPct val="115000"/>
                </a:lnSpc>
              </a:pPr>
              <a:r>
                <a:rPr lang="th-TH" sz="1800" dirty="0" smtClean="0">
                  <a:solidFill>
                    <a:schemeClr val="tx1"/>
                  </a:solidFill>
                  <a:latin typeface="TH SarabunPSK" pitchFamily="34" charset="-34"/>
                  <a:ea typeface="Calibri"/>
                  <a:cs typeface="TH SarabunPSK" pitchFamily="34" charset="-34"/>
                </a:rPr>
                <a:t>   - </a:t>
              </a:r>
              <a:r>
                <a:rPr lang="th-TH" sz="1800" dirty="0">
                  <a:solidFill>
                    <a:schemeClr val="dk1"/>
                  </a:solidFill>
                  <a:latin typeface="TH SarabunPSK" pitchFamily="34" charset="-34"/>
                  <a:cs typeface="TH SarabunPSK" pitchFamily="34" charset="-34"/>
                </a:rPr>
                <a:t>โครงการส่งเสริมการใช้ไฟฟ้าที่ใช้เชื้อเพลิงชีวมวลและชานอ้อย ที่เป็นมิตรต่อ</a:t>
              </a:r>
              <a:r>
                <a:rPr lang="th-TH" sz="1800" dirty="0" smtClean="0">
                  <a:solidFill>
                    <a:schemeClr val="dk1"/>
                  </a:solidFill>
                  <a:latin typeface="TH SarabunPSK" pitchFamily="34" charset="-34"/>
                  <a:cs typeface="TH SarabunPSK" pitchFamily="34" charset="-34"/>
                </a:rPr>
                <a:t>สิ่งแวดล้อม</a:t>
              </a:r>
              <a:endParaRPr lang="th-TH" sz="1800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108276" y="3581400"/>
              <a:ext cx="6035723" cy="1447800"/>
            </a:xfrm>
            <a:prstGeom prst="roundRect">
              <a:avLst/>
            </a:prstGeom>
            <a:solidFill>
              <a:srgbClr val="FFFF99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2.1 </a:t>
              </a:r>
              <a:r>
                <a:rPr lang="th-TH" sz="1800" b="1" dirty="0">
                  <a:solidFill>
                    <a:schemeClr val="dk1"/>
                  </a:solidFill>
                  <a:latin typeface="TH SarabunPSK" pitchFamily="34" charset="-34"/>
                  <a:cs typeface="TH SarabunPSK" pitchFamily="34" charset="-34"/>
                </a:rPr>
                <a:t>ส่งเสริมให้ประชาชนมีส่วนร่วมในการทำกิจกรรมของทางภาครัฐและเอกชน</a:t>
              </a:r>
              <a:endParaRPr lang="th-TH" sz="1800" b="1" dirty="0"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th-TH" sz="1800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1800" dirty="0" smtClean="0">
                  <a:latin typeface="TH SarabunPSK" pitchFamily="34" charset="-34"/>
                  <a:cs typeface="TH SarabunPSK" pitchFamily="34" charset="-34"/>
                </a:rPr>
                <a:t>  </a:t>
              </a:r>
              <a:r>
                <a:rPr lang="en-US" sz="18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- </a:t>
              </a:r>
              <a:r>
                <a:rPr lang="th-TH" sz="1800" dirty="0">
                  <a:solidFill>
                    <a:schemeClr val="dk1"/>
                  </a:solidFill>
                  <a:latin typeface="TH SarabunPSK" pitchFamily="34" charset="-34"/>
                  <a:cs typeface="TH SarabunPSK" pitchFamily="34" charset="-34"/>
                </a:rPr>
                <a:t>โครงการศึกษาการประหยัดพลังงานเพื่อลดผลกระทบต่อสิ่งแวดล้อมของภาคอุตสาหกรรม</a:t>
              </a:r>
              <a:endParaRPr lang="th-TH" sz="18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747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2366892"/>
            <a:ext cx="9144000" cy="25316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anchor="ctr">
            <a:noAutofit/>
          </a:bodyPr>
          <a:lstStyle/>
          <a:p>
            <a:pPr algn="ctr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กิจกรรมการสัมภาษณ์ การจัดประชุมกลุ่มย่อย </a:t>
            </a:r>
            <a:endParaRPr lang="th-TH" sz="40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รับฟังความคิดเห็น </a:t>
            </a:r>
            <a:endParaRPr lang="en-US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และการจัดประชุมเผยแพร่ผลการศึกษา</a:t>
            </a:r>
            <a:endParaRPr lang="en-US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8575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7364"/>
            <a:ext cx="8229600" cy="1143000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ภาพรวมกิจกรรม</a:t>
            </a:r>
            <a:endParaRPr lang="th-TH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8715881"/>
              </p:ext>
            </p:extLst>
          </p:nvPr>
        </p:nvGraphicFramePr>
        <p:xfrm>
          <a:off x="0" y="1378039"/>
          <a:ext cx="9144000" cy="51773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60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สัมภาษณ์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303" y="1687131"/>
            <a:ext cx="7508384" cy="584775"/>
          </a:xfrm>
          <a:prstGeom prst="rect">
            <a:avLst/>
          </a:prstGeom>
          <a:solidFill>
            <a:srgbClr val="FFFF66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นายพิษณุ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สุ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วรรณะชฎ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(เอกอัค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ราชทูตไทย ณ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กรุงย่างกุ้ง)</a:t>
            </a:r>
            <a:endParaRPr lang="en-US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951659621"/>
              </p:ext>
            </p:extLst>
          </p:nvPr>
        </p:nvGraphicFramePr>
        <p:xfrm>
          <a:off x="283336" y="2271906"/>
          <a:ext cx="8654602" cy="4193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2687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สัมภาษณ์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122" name="Picture 2" descr="สัมภาษณ์ท่านฑูตพิษณุ 05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27" y="1550313"/>
            <a:ext cx="2727929" cy="204239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สัมภาษณ์ท่านฑูตพิษณุ 0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879" y="1550313"/>
            <a:ext cx="2727905" cy="204239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สัมภาษณ์ท่านฑูตพิษณุ 05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315" y="3822296"/>
            <a:ext cx="2727929" cy="20424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สัมภาษณ์ท่านฑูตพิษณุ 09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183" y="3822297"/>
            <a:ext cx="2727905" cy="204419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647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สัมภาษณ์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303" y="1687131"/>
            <a:ext cx="6184402" cy="584775"/>
          </a:xfrm>
          <a:prstGeom prst="rect">
            <a:avLst/>
          </a:prstGeom>
          <a:solidFill>
            <a:srgbClr val="FFFF66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กรม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อุตสาหกรรม กระทรวงอุตสาหกรรม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563520921"/>
              </p:ext>
            </p:extLst>
          </p:nvPr>
        </p:nvGraphicFramePr>
        <p:xfrm>
          <a:off x="283336" y="2271906"/>
          <a:ext cx="8654602" cy="4193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3159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สัมภาษณ์</a:t>
            </a:r>
            <a:endParaRPr lang="th-TH" sz="3600" dirty="0"/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957" y="1798353"/>
            <a:ext cx="5666874" cy="3952741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05039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485"/>
            <a:ext cx="8229600" cy="897340"/>
          </a:xfrm>
        </p:spPr>
        <p:txBody>
          <a:bodyPr>
            <a:normAutofit/>
          </a:bodyPr>
          <a:lstStyle/>
          <a:p>
            <a:pPr lvl="0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สัมภาษณ์</a:t>
            </a:r>
            <a:endParaRPr lang="th-TH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303" y="1687131"/>
            <a:ext cx="6220497" cy="584775"/>
          </a:xfrm>
          <a:prstGeom prst="rect">
            <a:avLst/>
          </a:prstGeom>
          <a:solidFill>
            <a:srgbClr val="FFFF66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 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สำนักงานคณะกรรมการส่งเสริมการ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ลงทุน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(BOI) 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374641306"/>
              </p:ext>
            </p:extLst>
          </p:nvPr>
        </p:nvGraphicFramePr>
        <p:xfrm>
          <a:off x="283336" y="2271906"/>
          <a:ext cx="8654602" cy="4193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4343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B6CCD-903B-4F08-9139-C8BDA540C3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184485"/>
            <a:ext cx="8229600" cy="897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การสัมภาษณ์</a:t>
            </a:r>
            <a:endParaRPr lang="th-TH" sz="3600" dirty="0"/>
          </a:p>
        </p:txBody>
      </p:sp>
      <p:pic>
        <p:nvPicPr>
          <p:cNvPr id="6" name="Picture 5" descr="H:\EWEC CONFERENCE GROUP\สัมภาษณ์การลงทุน\DSC00265-r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442" y="1676765"/>
            <a:ext cx="6521115" cy="4230739"/>
          </a:xfrm>
          <a:prstGeom prst="rect">
            <a:avLst/>
          </a:prstGeom>
          <a:noFill/>
          <a:ln>
            <a:solidFill>
              <a:schemeClr val="tx1"/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281087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3982</TotalTime>
  <Words>5694</Words>
  <Application>Microsoft Office PowerPoint</Application>
  <PresentationFormat>On-screen Show (4:3)</PresentationFormat>
  <Paragraphs>1265</Paragraphs>
  <Slides>133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133</vt:i4>
      </vt:variant>
    </vt:vector>
  </HeadingPairs>
  <TitlesOfParts>
    <vt:vector size="135" baseType="lpstr">
      <vt:lpstr>ชุดรูปแบบของ Office</vt:lpstr>
      <vt:lpstr>Chart</vt:lpstr>
      <vt:lpstr>รายงานฉบับสมบูรณ์</vt:lpstr>
      <vt:lpstr>วัตถุประสงค์</vt:lpstr>
      <vt:lpstr>วัตถุประสงค์</vt:lpstr>
      <vt:lpstr>PowerPoint Presentation</vt:lpstr>
      <vt:lpstr>PowerPoint Presentation</vt:lpstr>
      <vt:lpstr>PowerPoint Presentation</vt:lpstr>
      <vt:lpstr>PowerPoint Presentation</vt:lpstr>
      <vt:lpstr>จำนวนจุดผ่านแดนระหว่างประเทศไทย และประเทศในพื้นที่โครงการ EWEC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มูลค่าการค้าชายแดนไทย – เมียนมาร์  จำแนกตามจังหวัดของไทย</vt:lpstr>
      <vt:lpstr>สินค้าส่งออก-นำเข้าหลักผ่านชายแดนไทย – เมียนมาร์</vt:lpstr>
      <vt:lpstr>มูลค่าการค้าชายแดนไทย – สปป.ลาว  จำแนกตามจังหวัดของไทย</vt:lpstr>
      <vt:lpstr>สินค้าส่งออก-นำเข้าหลักผ่านชายแดนไทย – สปป.ลาว</vt:lpstr>
      <vt:lpstr>มูลค่าการค้าชายแดนไทย - กัมพูชา  จำแนกตามจังหวัดของไทย</vt:lpstr>
      <vt:lpstr>สินค้าส่งออกหลักผ่านชายแดนไทย - กัมพูชา</vt:lpstr>
      <vt:lpstr>การค้าผ่านแดนของไทยและเวียดนาม</vt:lpstr>
      <vt:lpstr>มูลค่ารวมการค้าผ่านแดนไทย-เวียดนามจำแนกตามจังหวัดของไทย</vt:lpstr>
      <vt:lpstr>มูลค่าการส่งออก-นำเข้าการค้าผ่านแดนไทย-เวียดนามปี2555 จำแนกตามสินค้า</vt:lpstr>
      <vt:lpstr>ข้อมูลเศรษฐกิจของจังหวัดในพื้นที่โครงการฯ</vt:lpstr>
      <vt:lpstr>ข้อมูลเศรษฐกิจของจังหวัดในพื้นที่โครงการฯ</vt:lpstr>
      <vt:lpstr>PowerPoint Presentation</vt:lpstr>
      <vt:lpstr>PowerPoint Presentation</vt:lpstr>
      <vt:lpstr>เขตพื้นที่อุตสาหกรรมของพื้นที่โครงการ</vt:lpstr>
      <vt:lpstr>ข้อมูลเศรษฐกิจของจังหวัดในพื้นที่โครงการฯ ในประเทศไทย</vt:lpstr>
      <vt:lpstr>PowerPoint Presentation</vt:lpstr>
      <vt:lpstr>แผนการดำเนินงาน</vt:lpstr>
      <vt:lpstr>การวิเคราะห์รูปแบบการเจริญเติบโตทางเศรษฐกิจ ตามแนว EWEC</vt:lpstr>
      <vt:lpstr>การวิเคราะห์รูปแบบการเจริญเติบโตทางเศรษฐกิจ ตามแนว EWEC</vt:lpstr>
      <vt:lpstr>PowerPoint Presentation</vt:lpstr>
      <vt:lpstr>การเชื่อมโยงระหว่างเขตเศรษฐกิจพิเศษทิลาวาใกล้กับนครย่างกุ้ง  กับเขตเศรษฐกิจพิเศษสะหวัน-เซโน</vt:lpstr>
      <vt:lpstr>การวิเคราะห์รูปแบบการเจริญเติบโตทางเศรษฐกิจ ตามแนว EWEC</vt:lpstr>
      <vt:lpstr>จังหวัดในแนว EWEC ที่มีศักยภาพต่อการพัฒนา เพื่อการเป็นจังหวัดศูนย์กลางของพื้นที่</vt:lpstr>
      <vt:lpstr>การวิเคราะห์ Gap Analysis  ศักยภาพพื้นฐานระบบโลจิสติกส์</vt:lpstr>
      <vt:lpstr>สรุปภาพรวมระดับความพร้อมเชิงยุทธศาสตร์ ของสี่เขตพื้นที่ศักยภาพตามแนว EWEC</vt:lpstr>
      <vt:lpstr>สภาวการณ์ในปัจจุบัน แผนระยะสั้น และระยะยาว ของพื้นที่ศักยภาพทั้ง 4</vt:lpstr>
      <vt:lpstr>PowerPoint Presentation</vt:lpstr>
      <vt:lpstr>PowerPoint Presentation</vt:lpstr>
      <vt:lpstr>PowerPoint Presentation</vt:lpstr>
      <vt:lpstr>อุตสาหกรรมศักยภาพหลักที่มีความสำคัญ ตามแนวพื้นที่เศรษฐกิจตะวันออก-ตะวันตก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การแบ่งเขตของการเชื่อมโยงตามเส้นแนวเศรษฐกิจ ซึ่งแบ่งเป็น 3 ส่วน </vt:lpstr>
      <vt:lpstr>PowerPoint Presentation</vt:lpstr>
      <vt:lpstr>PowerPoint Presentation</vt:lpstr>
      <vt:lpstr>PowerPoint Presentation</vt:lpstr>
      <vt:lpstr>ภาพรวมศักยภาพการผลิต และโรงงานอุตสาหกรรมที่สำคัญในพื้นที่โครงการ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การกำหนดประเด็นยุทธศาสตร์การพัฒนาอุตสาหกรรมในพื้นที่เป้าหมาย</vt:lpstr>
      <vt:lpstr>PowerPoint Presentation</vt:lpstr>
      <vt:lpstr>สรุปยุทธศาสตร์ กลยุทธ์ แผนงาน โครงการ  และงบประมาณโครงการฯ </vt:lpstr>
      <vt:lpstr>PowerPoint Presentation</vt:lpstr>
      <vt:lpstr>ยุทธศาสตร์ที่ 1 การส่งเสริมการพัฒนาอุตสาหกรรมเป้าหมาย ของพื้นที่ตามแนว EWEC </vt:lpstr>
      <vt:lpstr>ยุทธศาสตร์ที่ 2 การพัฒนาระบบโครงสร้างพื้นฐานและระบบโลจิสติกส์ เพื่อรองรับการพัฒนาในภาคอุตสาหกรรม ศูนย์กลางการค้า การบริการ  โลจิสติกส์ และการขนส่ง </vt:lpstr>
      <vt:lpstr>ยุทธศาสตร์ที่ 3 พัฒนาการเชื่อมโยงฐานการผลิตอุตสาหกรรมเป้าหมาย เพื่อนำไปสู่การเชื่อมโยงระดับภูมิภาค </vt:lpstr>
      <vt:lpstr>ยุทธศาสตร์ที่ 4 การพัฒนาปัจจัยแวดล้อมด้านสิทธิประโยชน์ และกฎระเบียบที่เกี่ยวข้องกับการพัฒนาอุตสาหกรรม </vt:lpstr>
      <vt:lpstr>ยุทธศาสตร์ที่ 5 การส่งเสริมการบริหารจัดการด้านสังคมสิ่งแวดล้อม เพื่อการพัฒนาอย่างมีประสิทธิภาพและยั่งยืน </vt:lpstr>
      <vt:lpstr>PowerPoint Presentation</vt:lpstr>
      <vt:lpstr>ภาพรวมกิจกรรม</vt:lpstr>
      <vt:lpstr>การสัมภาษณ์</vt:lpstr>
      <vt:lpstr>การสัมภาษณ์</vt:lpstr>
      <vt:lpstr>การสัมภาษณ์</vt:lpstr>
      <vt:lpstr>การสัมภาษณ์</vt:lpstr>
      <vt:lpstr>การสัมภาษณ์</vt:lpstr>
      <vt:lpstr>PowerPoint Presentation</vt:lpstr>
      <vt:lpstr>การสัมภาษณ์ พื้นที่ EWEC : ตาก</vt:lpstr>
      <vt:lpstr>การสัมภาษณ์ พื้นที่ EWEC : ตาก</vt:lpstr>
      <vt:lpstr>การสัมภาษณ์ พื้นที่ EWEC : ตาก</vt:lpstr>
      <vt:lpstr>การสัมภาษณ์ พื้นที่ EWEC : ตาก</vt:lpstr>
      <vt:lpstr>การสัมภาษณ์ พื้นที่ EWEC : สุโขทัย</vt:lpstr>
      <vt:lpstr>การสัมภาษณ์ พื้นที่ EWEC : สุโขทัย</vt:lpstr>
      <vt:lpstr>การสัมภาษณ์ พื้นที่ EWEC : พิษณุโลก</vt:lpstr>
      <vt:lpstr>การสัมภาษณ์ พื้นที่ EWEC : พิษณุโลก</vt:lpstr>
      <vt:lpstr>การสัมภาษณ์ พื้นที่ EWEC : พิษณุโลก</vt:lpstr>
      <vt:lpstr>การสัมภาษณ์ พื้นที่ EWEC : พิษณุโลก</vt:lpstr>
      <vt:lpstr>การสัมภาษณ์ พื้นที่ EWEC : เพชรบูรณ์</vt:lpstr>
      <vt:lpstr>การสัมภาษณ์ พื้นที่ EWEC : เพชรบูรณ์</vt:lpstr>
      <vt:lpstr>การสัมภาษณ์ พื้นที่ EWEC : ชัยภูมิ</vt:lpstr>
      <vt:lpstr>การสัมภาษณ์ พื้นที่ EWEC : ชัยภูมิ</vt:lpstr>
      <vt:lpstr>การสัมภาษณ์ พื้นที่ EWEC : ขอนแก่น</vt:lpstr>
      <vt:lpstr>การสัมภาษณ์ พื้นที่ EWEC : ขอนแก่น</vt:lpstr>
      <vt:lpstr>การสัมภาษณ์ พื้นที่ EWEC : มหาสารคาม</vt:lpstr>
      <vt:lpstr>การสัมภาษณ์ พื้นที่ EWEC : มหาสารคาม</vt:lpstr>
      <vt:lpstr>การสัมภาษณ์ พื้นที่ EWEC : กาฬสินธุ์</vt:lpstr>
      <vt:lpstr>การสัมภาษณ์ พื้นที่ EWEC : กาฬสินธุ์</vt:lpstr>
      <vt:lpstr>การสัมภาษณ์ พื้นที่ EWEC : มุกดาหาร</vt:lpstr>
      <vt:lpstr>การสัมภาษณ์ พื้นที่ EWEC : มุกดาหาร</vt:lpstr>
      <vt:lpstr>การจัดประชุมกลุ่มย่อย (Focus Group)</vt:lpstr>
      <vt:lpstr>การจัดประชุมกลุ่มย่อย (Focus Group)</vt:lpstr>
      <vt:lpstr>การจัดประชุมกลุ่มย่อย (Focus Group)</vt:lpstr>
      <vt:lpstr>การจัดประชุมกลุ่มย่อย (Focus Group)</vt:lpstr>
      <vt:lpstr>ลงพื้นที่เขตเศรษฐกิจพิเศษ แม่สอด-เมียวดี</vt:lpstr>
      <vt:lpstr>การรับฟังความคิดเห็น </vt:lpstr>
      <vt:lpstr>การรับฟังความคิดเห็น</vt:lpstr>
      <vt:lpstr>การรับฟังความคิดเห็น</vt:lpstr>
      <vt:lpstr>การจัดประชุมเผยแพร่ผลการศึกษา</vt:lpstr>
      <vt:lpstr>การจัดประชุม เผยแพร่ผลการศึกษา</vt:lpstr>
      <vt:lpstr>การจัดประชุมเผยแพร่ผลการศึกษา</vt:lpstr>
      <vt:lpstr>การจัดประชุมเผยแพร่ผลการศึกษา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Virat Tomet</dc:creator>
  <cp:lastModifiedBy>somchai</cp:lastModifiedBy>
  <cp:revision>93</cp:revision>
  <dcterms:created xsi:type="dcterms:W3CDTF">2013-07-01T09:18:08Z</dcterms:created>
  <dcterms:modified xsi:type="dcterms:W3CDTF">2013-09-25T01:41:16Z</dcterms:modified>
</cp:coreProperties>
</file>